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1" r:id="rId3"/>
    <p:sldId id="281" r:id="rId4"/>
    <p:sldId id="284" r:id="rId5"/>
    <p:sldId id="274" r:id="rId6"/>
    <p:sldId id="273" r:id="rId7"/>
    <p:sldId id="287" r:id="rId8"/>
    <p:sldId id="288" r:id="rId9"/>
    <p:sldId id="289" r:id="rId10"/>
    <p:sldId id="286" r:id="rId11"/>
    <p:sldId id="279" r:id="rId12"/>
    <p:sldId id="280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822A"/>
    <a:srgbClr val="88ED79"/>
    <a:srgbClr val="DDBC29"/>
    <a:srgbClr val="D6F1BE"/>
    <a:srgbClr val="B1F77C"/>
    <a:srgbClr val="791CE9"/>
    <a:srgbClr val="2DAE48"/>
    <a:srgbClr val="6EF569"/>
    <a:srgbClr val="ECE0CE"/>
    <a:srgbClr val="D1F8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9855" autoAdjust="0"/>
  </p:normalViewPr>
  <p:slideViewPr>
    <p:cSldViewPr snapToGrid="0" snapToObjects="1">
      <p:cViewPr>
        <p:scale>
          <a:sx n="68" d="100"/>
          <a:sy n="68" d="100"/>
        </p:scale>
        <p:origin x="-1384" y="376"/>
      </p:cViewPr>
      <p:guideLst>
        <p:guide orient="horz" pos="3300"/>
        <p:guide pos="290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A3930-A5E3-2947-A0FA-40722DF80712}" type="datetimeFigureOut">
              <a:rPr lang="en-US" smtClean="0"/>
              <a:t>4/9/15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0D3431-1A49-8242-B2CE-22F6B1394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8146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FDFCC-1596-CD43-9A5E-4309D67E2195}" type="datetimeFigureOut">
              <a:rPr lang="en-US" smtClean="0"/>
              <a:t>4/9/15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F71113-7839-C440-8F55-7342D8392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136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Quick background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VBE –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Analyze species distributions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using Lifemapper software infrastructure on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Mt.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Kinabalu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Malaysia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examine this area of high biodiversity </a:t>
            </a:r>
          </a:p>
          <a:p>
            <a:pPr lvl="2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across multiple PRAGMA sites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a laptop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 internet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access (in the field)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restricted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a single location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Previous pragma accomplishments in the VBE</a:t>
            </a:r>
          </a:p>
          <a:p>
            <a:pPr lvl="1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Rocks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cluster software,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 and deploy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 1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LmCompute at SDSC, compute work for the original Kansas LmServer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 and deploy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 parts 1 and 2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 LmCompute and LmServer, have them work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together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SDSC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a laptop, 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experiment we are using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geographically distributed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software and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geographically restricted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data.  M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 the computations to the data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71113-7839-C440-8F55-7342D839256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13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steps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 Mt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Kinabalu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species data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 in other countries/institutions – start with UTM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easy research use: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Standardize format </a:t>
            </a: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species input dataUse </a:t>
            </a:r>
            <a:r>
              <a:rPr 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 satellite data</a:t>
            </a: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UFL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LM will extend to use satellite data</a:t>
            </a:r>
          </a:p>
          <a:p>
            <a:pPr lvl="2"/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LM will improve process for user-definition of these input data on both LmCompute and LmServer </a:t>
            </a:r>
          </a:p>
          <a:p>
            <a:pPr lvl="1"/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Enable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multi-species analyses of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regional and continental-scale patterns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species diversity, very important for Mt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Kinabalu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one of the six most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biodiverse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locations on earth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mapping interface to deployable instances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71113-7839-C440-8F55-7342D839256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061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71113-7839-C440-8F55-7342D839256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098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Phil is right that Lifemapper has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been around for over 10 years, but it started out as a much different product, has had several major incarnations and even went into hibernation for several years.  Currently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 infrastructure designed to be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modular and extendable (so we can extend instead of re-architect)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uses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online species occurrence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(map points) - museum specimen and inventory data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where species should live based on where they have been found. . 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predicts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spatial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extents of species ranges for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both current and future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enables analyses of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regional and continental-scale patterns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species diversity 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with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source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spatial data software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 and web services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PRAGMA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exp.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data aggregated by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iDigBio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project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species input data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We’re also extending to use 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phylogenetic or other types of trees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for example from the OpenTree project, </a:t>
            </a:r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34656-E1F3-524B-88C5-A8C505ECABA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57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I mentioned, the Infrastructure is 2 parts, </a:t>
            </a:r>
          </a:p>
          <a:p>
            <a:pPr marL="171450" lvl="0" indent="-171450">
              <a:buFont typeface="Arial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LmCompute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- computations</a:t>
            </a:r>
          </a:p>
          <a:p>
            <a:pPr marL="171450" indent="-171450">
              <a:buFont typeface="Arial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LmServer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data management and communications</a:t>
            </a:r>
            <a:r>
              <a:rPr lang="en-US" dirty="0" smtClean="0">
                <a:effectLst/>
              </a:rPr>
              <a:t> </a:t>
            </a:r>
          </a:p>
          <a:p>
            <a:pPr marL="171450" indent="-171450">
              <a:buFont typeface="Arial"/>
              <a:buChar char="•"/>
            </a:pPr>
            <a:endParaRPr lang="en-US" dirty="0" smtClean="0">
              <a:effectLst/>
            </a:endParaRP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>
                <a:effectLst/>
              </a:rPr>
              <a:t>An</a:t>
            </a:r>
            <a:r>
              <a:rPr lang="en-US" baseline="0" dirty="0" smtClean="0">
                <a:effectLst/>
              </a:rPr>
              <a:t> important part of the LM infrastructure is one user interface -  Lifemapper </a:t>
            </a:r>
            <a:r>
              <a:rPr lang="en-US" b="1" baseline="0" dirty="0" smtClean="0">
                <a:effectLst/>
              </a:rPr>
              <a:t>plugin to the QGIS </a:t>
            </a:r>
            <a:r>
              <a:rPr lang="en-US" baseline="0" dirty="0" smtClean="0">
                <a:effectLst/>
              </a:rPr>
              <a:t>open source GIS application. 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>
                <a:effectLst/>
              </a:rPr>
              <a:t>QGIS is a </a:t>
            </a:r>
            <a:r>
              <a:rPr lang="en-US" b="1" baseline="0" dirty="0" smtClean="0">
                <a:effectLst/>
              </a:rPr>
              <a:t>full-featured </a:t>
            </a:r>
            <a:r>
              <a:rPr lang="en-US" baseline="0" dirty="0" smtClean="0">
                <a:effectLst/>
              </a:rPr>
              <a:t>Geographic Information System,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allowing </a:t>
            </a:r>
            <a:r>
              <a:rPr lang="en-US" b="1" baseline="0" dirty="0" smtClean="0"/>
              <a:t>exploration and geospatial analysis </a:t>
            </a:r>
            <a:r>
              <a:rPr lang="en-US" baseline="0" dirty="0" smtClean="0"/>
              <a:t>of geospatial data. 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Our QGIS plugin </a:t>
            </a:r>
            <a:r>
              <a:rPr lang="en-US" b="1" baseline="0" dirty="0" smtClean="0"/>
              <a:t>connects with the LM infrastructure </a:t>
            </a:r>
            <a:r>
              <a:rPr lang="en-US" baseline="0" dirty="0" smtClean="0"/>
              <a:t>and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allows users to </a:t>
            </a:r>
            <a:r>
              <a:rPr lang="en-US" b="1" baseline="0" dirty="0" smtClean="0"/>
              <a:t>request data and analyses</a:t>
            </a:r>
            <a:r>
              <a:rPr lang="en-US" baseline="0" dirty="0" smtClean="0"/>
              <a:t>, using LM data or user data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71113-7839-C440-8F55-7342D839256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643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</a:t>
            </a:r>
            <a:r>
              <a:rPr lang="en-US" baseline="0" dirty="0" smtClean="0"/>
              <a:t> color – not tested yet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71113-7839-C440-8F55-7342D839256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35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is an example</a:t>
            </a:r>
            <a:r>
              <a:rPr lang="en-US" baseline="0" dirty="0" smtClean="0"/>
              <a:t> of the predicted distribution of the Kirtland’s Warbler – this is the predicted range given today’s climate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71113-7839-C440-8F55-7342D839256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299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here is the predicted distribution after the climate</a:t>
            </a:r>
            <a:r>
              <a:rPr lang="en-US" baseline="0" dirty="0" smtClean="0"/>
              <a:t> change that might occur by the end of the century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71113-7839-C440-8F55-7342D839256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320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an example of the </a:t>
            </a:r>
            <a:r>
              <a:rPr lang="en-US" b="1" baseline="0" dirty="0" smtClean="0"/>
              <a:t>visual interface </a:t>
            </a:r>
            <a:r>
              <a:rPr lang="en-US" dirty="0" smtClean="0"/>
              <a:t>for a user, connecting to LM server through</a:t>
            </a:r>
            <a:r>
              <a:rPr lang="en-US" baseline="0" dirty="0" smtClean="0"/>
              <a:t> the QGIS plugin</a:t>
            </a:r>
            <a:r>
              <a:rPr lang="en-US" dirty="0" smtClean="0"/>
              <a:t> to request these analyses and data outputs.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This screen shows</a:t>
            </a:r>
            <a:r>
              <a:rPr lang="en-US" baseline="0" dirty="0" smtClean="0"/>
              <a:t> </a:t>
            </a:r>
            <a:r>
              <a:rPr lang="en-US" dirty="0" smtClean="0"/>
              <a:t>integration of </a:t>
            </a:r>
            <a:r>
              <a:rPr lang="en-US" dirty="0" err="1" smtClean="0"/>
              <a:t>phlogenetic</a:t>
            </a:r>
            <a:r>
              <a:rPr lang="en-US" baseline="0" dirty="0" smtClean="0"/>
              <a:t> trees in a multi-species analyses. 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The analyses are done by the LM infrastructure, then returned to the user.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71113-7839-C440-8F55-7342D839256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801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Here is another example of the QGIS interface</a:t>
            </a:r>
            <a:r>
              <a:rPr lang="en-US" baseline="0" dirty="0" smtClean="0"/>
              <a:t>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looking at data calculated by Lifemapper for </a:t>
            </a:r>
            <a:r>
              <a:rPr lang="en-US" b="1" baseline="0" dirty="0" smtClean="0"/>
              <a:t>amphibians in the </a:t>
            </a:r>
            <a:r>
              <a:rPr lang="en-US" b="1" baseline="0" dirty="0" err="1" smtClean="0"/>
              <a:t>Phillipines</a:t>
            </a:r>
            <a:r>
              <a:rPr lang="en-US" baseline="0" dirty="0" smtClean="0"/>
              <a:t>. 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On the right, the different colored 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Pleistocene aggregate island complexes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(PAICs) </a:t>
            </a:r>
            <a:r>
              <a:rPr lang="en-US" baseline="0" dirty="0" smtClean="0"/>
              <a:t>on the right of the screen show similar species characteristics that evolved in islands that were previously connected by land bridges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In the plot on the lower left, you can see </a:t>
            </a:r>
            <a:r>
              <a:rPr lang="en-US" b="1" baseline="0" dirty="0" smtClean="0"/>
              <a:t>highlighted areas </a:t>
            </a:r>
            <a:r>
              <a:rPr lang="en-US" baseline="0" dirty="0" smtClean="0"/>
              <a:t>that are also highlighted in the </a:t>
            </a:r>
            <a:r>
              <a:rPr lang="en-US" b="1" baseline="0" dirty="0" smtClean="0"/>
              <a:t>in the northern island complex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71113-7839-C440-8F55-7342D839256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20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Problems encountered</a:t>
            </a:r>
          </a:p>
          <a:p>
            <a:pPr lvl="1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 usage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discovered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memory leak – with few LM processes running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must identify culprit with testing and solve with configuration</a:t>
            </a:r>
          </a:p>
          <a:p>
            <a:pPr lvl="1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 optimal memory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allow working with different datasets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Clunky process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 Optimize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initialization and setup process to make easy for user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properly populate metadata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installation and location of data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during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71113-7839-C440-8F55-7342D839256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96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427"/>
            <a:ext cx="7772400" cy="1470025"/>
          </a:xfrm>
        </p:spPr>
        <p:txBody>
          <a:bodyPr/>
          <a:lstStyle>
            <a:lvl1pPr>
              <a:defRPr b="1" cap="none" spc="0">
                <a:ln w="1905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78000">
                      <a:schemeClr val="accent5">
                        <a:lumMod val="60000"/>
                        <a:lumOff val="40000"/>
                      </a:schemeClr>
                    </a:gs>
                    <a:gs pos="100000">
                      <a:schemeClr val="accent5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n-lt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7FC57-5848-2C40-B947-40C932DF9938}" type="datetime1">
              <a:rPr lang="en-US" smtClean="0"/>
              <a:t>4/9/15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1F148-F956-214A-98F9-0C2AED31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5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C000B-430A-FD4D-96ED-C4AE5ADD0214}" type="datetime1">
              <a:rPr lang="en-US" smtClean="0"/>
              <a:t>4/9/15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1F148-F956-214A-98F9-0C2AED31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36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41B20-20C1-DE4E-BE1A-C169208894C1}" type="datetime1">
              <a:rPr lang="en-US" smtClean="0"/>
              <a:t>4/9/15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1F148-F956-214A-98F9-0C2AED31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298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 cap="none" spc="0">
                <a:ln w="1905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78000">
                      <a:schemeClr val="accent5">
                        <a:lumMod val="75000"/>
                      </a:schemeClr>
                    </a:gs>
                    <a:gs pos="100000">
                      <a:schemeClr val="accent5">
                        <a:lumMod val="40000"/>
                        <a:lumOff val="60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5636A-EFEF-3D4D-8E80-DCDEB799CAF2}" type="datetime1">
              <a:rPr lang="en-US" smtClean="0"/>
              <a:t>4/9/15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1F148-F956-214A-98F9-0C2AED31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16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4A48B-F5AF-7745-B64E-A7F2B3BFAA4F}" type="datetime1">
              <a:rPr lang="en-US" smtClean="0"/>
              <a:t>4/9/15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1F148-F956-214A-98F9-0C2AED31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790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FC8F8-6742-5B46-8F65-1E198B616748}" type="datetime1">
              <a:rPr lang="en-US" smtClean="0"/>
              <a:t>4/9/15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1F148-F956-214A-98F9-0C2AED31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00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7DF4A-5CC6-0249-98F1-BEE1871066E1}" type="datetime1">
              <a:rPr lang="en-US" smtClean="0"/>
              <a:t>4/9/15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1F148-F956-214A-98F9-0C2AED31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59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3E175-5624-3349-A8EC-6A909A0F93C2}" type="datetime1">
              <a:rPr lang="en-US" smtClean="0"/>
              <a:t>4/9/15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1F148-F956-214A-98F9-0C2AED31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85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E6414-A7CD-3942-B786-F785139DEDC1}" type="datetime1">
              <a:rPr lang="en-US" smtClean="0"/>
              <a:t>4/9/15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1F148-F956-214A-98F9-0C2AED31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45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7E392-B105-EC42-A232-E0197E4D062A}" type="datetime1">
              <a:rPr lang="en-US" smtClean="0"/>
              <a:t>4/9/15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1F148-F956-214A-98F9-0C2AED31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117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0A87F-C74C-F546-B614-3E51F546CCAB}" type="datetime1">
              <a:rPr lang="en-US" smtClean="0"/>
              <a:t>4/9/15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1F148-F956-214A-98F9-0C2AED31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1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tiff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8A198-5F1C-AA40-B9CB-86140ECC7F28}" type="datetime1">
              <a:rPr lang="en-US" smtClean="0"/>
              <a:t>4/9/15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41F148-F956-214A-98F9-0C2AED318440}" type="slidenum">
              <a:rPr lang="en-US" smtClean="0"/>
              <a:t>‹#›</a:t>
            </a:fld>
            <a:endParaRPr lang="en-US"/>
          </a:p>
        </p:txBody>
      </p:sp>
      <p:pic>
        <p:nvPicPr>
          <p:cNvPr id="33" name="Content Placeholder 4" descr="BioInst_1C_UnitHorz.tif"/>
          <p:cNvPicPr>
            <a:picLocks noChangeAspect="1"/>
          </p:cNvPicPr>
          <p:nvPr userDrawn="1"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191" b="-19191"/>
          <a:stretch>
            <a:fillRect/>
          </a:stretch>
        </p:blipFill>
        <p:spPr>
          <a:xfrm>
            <a:off x="7733732" y="42623"/>
            <a:ext cx="819260" cy="4512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65102" y="95906"/>
            <a:ext cx="843582" cy="65377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552992" y="99474"/>
            <a:ext cx="505356" cy="277946"/>
          </a:xfrm>
          <a:prstGeom prst="rect">
            <a:avLst/>
          </a:prstGeom>
        </p:spPr>
      </p:pic>
      <p:pic>
        <p:nvPicPr>
          <p:cNvPr id="13" name="Picture 12" descr="uf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138" y="398688"/>
            <a:ext cx="368756" cy="36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669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8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5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87" y="748005"/>
            <a:ext cx="7772400" cy="1368663"/>
          </a:xfrm>
        </p:spPr>
        <p:txBody>
          <a:bodyPr>
            <a:noAutofit/>
          </a:bodyPr>
          <a:lstStyle/>
          <a:p>
            <a:r>
              <a:rPr lang="en-US" sz="3600" dirty="0" smtClean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78000">
                      <a:schemeClr val="accent5">
                        <a:lumMod val="75000"/>
                      </a:schemeClr>
                    </a:gs>
                    <a:gs pos="100000">
                      <a:schemeClr val="accent5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Distributing </a:t>
            </a:r>
            <a:r>
              <a:rPr lang="en-US" sz="3600" dirty="0" err="1" smtClean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78000">
                      <a:schemeClr val="accent5">
                        <a:lumMod val="75000"/>
                      </a:schemeClr>
                    </a:gs>
                    <a:gs pos="100000">
                      <a:schemeClr val="accent5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Lifemapper</a:t>
            </a:r>
            <a:r>
              <a:rPr lang="en-US" sz="3600" dirty="0" smtClean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78000">
                      <a:schemeClr val="accent5">
                        <a:lumMod val="75000"/>
                      </a:schemeClr>
                    </a:gs>
                    <a:gs pos="100000">
                      <a:schemeClr val="accent5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across the </a:t>
            </a:r>
            <a:br>
              <a:rPr lang="en-US" sz="3600" dirty="0" smtClean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78000">
                      <a:schemeClr val="accent5">
                        <a:lumMod val="75000"/>
                      </a:schemeClr>
                    </a:gs>
                    <a:gs pos="100000">
                      <a:schemeClr val="accent5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</a:br>
            <a:r>
              <a:rPr lang="en-US" sz="3600" dirty="0" smtClean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78000">
                      <a:schemeClr val="accent5">
                        <a:lumMod val="75000"/>
                      </a:schemeClr>
                    </a:gs>
                    <a:gs pos="100000">
                      <a:schemeClr val="accent5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PRAGMA Infrastructure</a:t>
            </a:r>
            <a:endParaRPr lang="en-US" sz="3600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78000">
                    <a:schemeClr val="accent5">
                      <a:lumMod val="75000"/>
                    </a:schemeClr>
                  </a:gs>
                  <a:gs pos="100000">
                    <a:schemeClr val="accent5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5779" y="2116668"/>
            <a:ext cx="3800594" cy="1025743"/>
          </a:xfrm>
        </p:spPr>
        <p:txBody>
          <a:bodyPr>
            <a:normAutofit/>
          </a:bodyPr>
          <a:lstStyle/>
          <a:p>
            <a:pPr algn="l"/>
            <a:r>
              <a:rPr lang="en-US" sz="1400" dirty="0" err="1" smtClean="0">
                <a:solidFill>
                  <a:srgbClr val="000090"/>
                </a:solidFill>
              </a:rPr>
              <a:t>Nadya</a:t>
            </a:r>
            <a:r>
              <a:rPr lang="en-US" sz="1400" dirty="0" smtClean="0">
                <a:solidFill>
                  <a:srgbClr val="000090"/>
                </a:solidFill>
              </a:rPr>
              <a:t> </a:t>
            </a:r>
            <a:r>
              <a:rPr lang="en-US" sz="1400" dirty="0">
                <a:solidFill>
                  <a:srgbClr val="000090"/>
                </a:solidFill>
              </a:rPr>
              <a:t>Williams, UCSD, </a:t>
            </a:r>
            <a:r>
              <a:rPr lang="en-US" sz="1400" dirty="0" err="1">
                <a:solidFill>
                  <a:srgbClr val="000090"/>
                </a:solidFill>
              </a:rPr>
              <a:t>nadya@</a:t>
            </a:r>
            <a:r>
              <a:rPr lang="en-US" sz="1400" dirty="0" err="1" smtClean="0">
                <a:solidFill>
                  <a:srgbClr val="000090"/>
                </a:solidFill>
              </a:rPr>
              <a:t>sdsc.edu</a:t>
            </a:r>
            <a:endParaRPr lang="en-US" sz="1400" dirty="0">
              <a:solidFill>
                <a:srgbClr val="000090"/>
              </a:solidFill>
            </a:endParaRPr>
          </a:p>
          <a:p>
            <a:pPr algn="l"/>
            <a:r>
              <a:rPr lang="en-US" sz="1400" dirty="0" smtClean="0">
                <a:solidFill>
                  <a:srgbClr val="000090"/>
                </a:solidFill>
              </a:rPr>
              <a:t>Aimee </a:t>
            </a:r>
            <a:r>
              <a:rPr lang="en-US" sz="1400" dirty="0">
                <a:solidFill>
                  <a:srgbClr val="000090"/>
                </a:solidFill>
              </a:rPr>
              <a:t>Stewart, KU, </a:t>
            </a:r>
            <a:r>
              <a:rPr lang="en-US" sz="1400" dirty="0" err="1">
                <a:solidFill>
                  <a:srgbClr val="000090"/>
                </a:solidFill>
              </a:rPr>
              <a:t>astewart@ku.edu</a:t>
            </a:r>
            <a:endParaRPr lang="en-US" sz="1400" dirty="0">
              <a:solidFill>
                <a:srgbClr val="000090"/>
              </a:solidFill>
            </a:endParaRPr>
          </a:p>
          <a:p>
            <a:pPr algn="l"/>
            <a:r>
              <a:rPr lang="en-US" sz="1400" dirty="0" smtClean="0">
                <a:solidFill>
                  <a:srgbClr val="000090"/>
                </a:solidFill>
              </a:rPr>
              <a:t>Andréa </a:t>
            </a:r>
            <a:r>
              <a:rPr lang="en-US" sz="1400" dirty="0" err="1">
                <a:solidFill>
                  <a:srgbClr val="000090"/>
                </a:solidFill>
              </a:rPr>
              <a:t>Matsunaga</a:t>
            </a:r>
            <a:r>
              <a:rPr lang="en-US" sz="1400" dirty="0">
                <a:solidFill>
                  <a:srgbClr val="000090"/>
                </a:solidFill>
              </a:rPr>
              <a:t>, UFL, </a:t>
            </a:r>
            <a:r>
              <a:rPr lang="en-US" sz="1400" dirty="0" err="1">
                <a:solidFill>
                  <a:srgbClr val="000090"/>
                </a:solidFill>
              </a:rPr>
              <a:t>ammatsun@ufl.edu</a:t>
            </a:r>
            <a:endParaRPr lang="en-US" sz="1400" dirty="0">
              <a:solidFill>
                <a:srgbClr val="000090"/>
              </a:solidFill>
            </a:endParaRPr>
          </a:p>
          <a:p>
            <a:pPr algn="l"/>
            <a:endParaRPr lang="en-US" dirty="0">
              <a:solidFill>
                <a:srgbClr val="00009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216129" y="3261195"/>
            <a:ext cx="6921279" cy="3326990"/>
            <a:chOff x="1216128" y="3261195"/>
            <a:chExt cx="6921279" cy="3326990"/>
          </a:xfrm>
        </p:grpSpPr>
        <p:pic>
          <p:nvPicPr>
            <p:cNvPr id="7" name="Picture 6" descr="Screen Shot 2015-03-30 at 5.51.01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6128" y="3261195"/>
              <a:ext cx="6921279" cy="3326990"/>
            </a:xfrm>
            <a:prstGeom prst="rect">
              <a:avLst/>
            </a:prstGeom>
          </p:spPr>
        </p:pic>
        <p:sp>
          <p:nvSpPr>
            <p:cNvPr id="8" name="Heptagon 7"/>
            <p:cNvSpPr/>
            <p:nvPr/>
          </p:nvSpPr>
          <p:spPr>
            <a:xfrm>
              <a:off x="6707765" y="5080000"/>
              <a:ext cx="124835" cy="116126"/>
            </a:xfrm>
            <a:prstGeom prst="heptagon">
              <a:avLst/>
            </a:prstGeom>
            <a:gradFill>
              <a:gsLst>
                <a:gs pos="0">
                  <a:srgbClr val="D90000"/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</a:gradFill>
            <a:ln>
              <a:solidFill>
                <a:srgbClr val="D9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ptagon 8"/>
            <p:cNvSpPr/>
            <p:nvPr/>
          </p:nvSpPr>
          <p:spPr>
            <a:xfrm>
              <a:off x="7842298" y="5232400"/>
              <a:ext cx="124835" cy="116126"/>
            </a:xfrm>
            <a:prstGeom prst="heptagon">
              <a:avLst/>
            </a:prstGeom>
            <a:gradFill>
              <a:gsLst>
                <a:gs pos="0">
                  <a:srgbClr val="D90000"/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</a:gradFill>
            <a:ln>
              <a:solidFill>
                <a:srgbClr val="D9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3421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hilippines_WayCoo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34" y="1088570"/>
            <a:ext cx="8187410" cy="554230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41956"/>
            <a:ext cx="8229600" cy="1143000"/>
          </a:xfrm>
        </p:spPr>
        <p:txBody>
          <a:bodyPr/>
          <a:lstStyle/>
          <a:p>
            <a:r>
              <a:rPr lang="en-US" dirty="0" smtClean="0"/>
              <a:t>The PAICs of the Philippines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5F7EC-6C9A-4B4A-B194-15B3C0319BC7}" type="datetime1">
              <a:rPr lang="en-US" smtClean="0"/>
              <a:t>4/9/15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1F148-F956-214A-98F9-0C2AED318440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9" y="5628354"/>
            <a:ext cx="1046650" cy="117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11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99434"/>
            <a:ext cx="8229600" cy="340554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Identify memory leaks</a:t>
            </a:r>
          </a:p>
          <a:p>
            <a:r>
              <a:rPr lang="en-US" dirty="0" smtClean="0"/>
              <a:t>Improve clunky data population process</a:t>
            </a:r>
          </a:p>
          <a:p>
            <a:r>
              <a:rPr lang="en-US" dirty="0" smtClean="0"/>
              <a:t>Improve process to deal with complexity of software stack</a:t>
            </a:r>
          </a:p>
          <a:p>
            <a:r>
              <a:rPr lang="en-US" dirty="0" smtClean="0"/>
              <a:t>Strengthen overlay network for accessing specialized data</a:t>
            </a:r>
          </a:p>
          <a:p>
            <a:pPr lvl="1"/>
            <a:r>
              <a:rPr lang="en-US" dirty="0" smtClean="0"/>
              <a:t>Timeouts of mounted </a:t>
            </a:r>
            <a:r>
              <a:rPr lang="en-US" dirty="0" err="1" smtClean="0"/>
              <a:t>filesystem</a:t>
            </a:r>
            <a:endParaRPr lang="en-US" dirty="0" smtClean="0"/>
          </a:p>
          <a:p>
            <a:pPr lvl="1"/>
            <a:r>
              <a:rPr lang="en-US" dirty="0" smtClean="0"/>
              <a:t>Try </a:t>
            </a:r>
            <a:r>
              <a:rPr lang="en-US" dirty="0" err="1" smtClean="0"/>
              <a:t>iPOP</a:t>
            </a:r>
            <a:r>
              <a:rPr lang="en-US" dirty="0" smtClean="0"/>
              <a:t> and </a:t>
            </a:r>
            <a:r>
              <a:rPr lang="en-US" dirty="0" err="1" smtClean="0"/>
              <a:t>ViNe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799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To accommodate new scenarios and datasets</a:t>
            </a:r>
          </a:p>
          <a:p>
            <a:pPr lvl="1"/>
            <a:r>
              <a:rPr lang="en-US" dirty="0" smtClean="0"/>
              <a:t>Further Lifemapper code modularization for custom data</a:t>
            </a:r>
          </a:p>
          <a:p>
            <a:pPr lvl="1"/>
            <a:r>
              <a:rPr lang="en-US" dirty="0" smtClean="0"/>
              <a:t>Formalize requirements for fully described data (researcher, </a:t>
            </a:r>
            <a:r>
              <a:rPr lang="en-US" dirty="0" err="1" smtClean="0"/>
              <a:t>iDigBio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Modify process to configure on reservation with PRAGMA scheduler</a:t>
            </a:r>
          </a:p>
          <a:p>
            <a:r>
              <a:rPr lang="en-US" dirty="0" smtClean="0"/>
              <a:t>For Mt. </a:t>
            </a:r>
            <a:r>
              <a:rPr lang="en-US" dirty="0" err="1" smtClean="0"/>
              <a:t>Kinabalu</a:t>
            </a:r>
            <a:r>
              <a:rPr lang="en-US" dirty="0" smtClean="0"/>
              <a:t> species and satellite data</a:t>
            </a:r>
          </a:p>
          <a:p>
            <a:pPr lvl="1"/>
            <a:r>
              <a:rPr lang="en-US" dirty="0"/>
              <a:t>Enable multi-species pattern analyses </a:t>
            </a:r>
            <a:endParaRPr lang="en-US" dirty="0" smtClean="0"/>
          </a:p>
          <a:p>
            <a:pPr lvl="1"/>
            <a:r>
              <a:rPr lang="en-US" dirty="0" smtClean="0"/>
              <a:t>Set up pipeline between Indonesia and other sites (ex: UFL with restricted satellite data)</a:t>
            </a:r>
          </a:p>
          <a:p>
            <a:r>
              <a:rPr lang="en-US" dirty="0" smtClean="0"/>
              <a:t>Laptop installation of both components in single VC using mounted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320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78722" y="274638"/>
            <a:ext cx="6007164" cy="1143000"/>
          </a:xfrm>
        </p:spPr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609599" y="1600206"/>
            <a:ext cx="7260339" cy="4525963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3000" dirty="0" smtClean="0"/>
              <a:t>This work is funded in part by National Science Foundation and USGS grants</a:t>
            </a:r>
          </a:p>
          <a:p>
            <a:pPr marL="0" lvl="1" indent="0">
              <a:buNone/>
            </a:pPr>
            <a:r>
              <a:rPr lang="en-US" b="1" dirty="0" smtClean="0">
                <a:solidFill>
                  <a:srgbClr val="141D31"/>
                </a:solidFill>
              </a:rPr>
              <a:t>PRAGMA</a:t>
            </a:r>
          </a:p>
          <a:p>
            <a:pPr marL="0" lvl="1" indent="0">
              <a:buNone/>
            </a:pPr>
            <a:r>
              <a:rPr lang="en-US" dirty="0">
                <a:solidFill>
                  <a:srgbClr val="141D31"/>
                </a:solidFill>
              </a:rPr>
              <a:t>	</a:t>
            </a:r>
            <a:r>
              <a:rPr lang="en-US" dirty="0" smtClean="0">
                <a:solidFill>
                  <a:srgbClr val="141D31"/>
                </a:solidFill>
              </a:rPr>
              <a:t>US NSF 1234953</a:t>
            </a:r>
          </a:p>
          <a:p>
            <a:pPr marL="57150" indent="0">
              <a:buNone/>
            </a:pPr>
            <a:r>
              <a:rPr lang="en-US" sz="2800" b="1" dirty="0" smtClean="0">
                <a:solidFill>
                  <a:srgbClr val="141D31"/>
                </a:solidFill>
              </a:rPr>
              <a:t>Lifemapper</a:t>
            </a:r>
          </a:p>
          <a:p>
            <a:pPr marL="400050" lvl="1" indent="0">
              <a:buNone/>
            </a:pPr>
            <a:r>
              <a:rPr lang="en-US" dirty="0" smtClean="0">
                <a:solidFill>
                  <a:srgbClr val="141D31"/>
                </a:solidFill>
              </a:rPr>
              <a:t>USGS BISON G14AC00285</a:t>
            </a:r>
            <a:endParaRPr lang="en-US" dirty="0">
              <a:solidFill>
                <a:srgbClr val="141D31"/>
              </a:solidFill>
            </a:endParaRPr>
          </a:p>
          <a:p>
            <a:pPr marL="400050" lvl="1" indent="0">
              <a:buNone/>
            </a:pPr>
            <a:r>
              <a:rPr lang="en-US" dirty="0">
                <a:solidFill>
                  <a:srgbClr val="141D31"/>
                </a:solidFill>
              </a:rPr>
              <a:t>US NSF BIO</a:t>
            </a:r>
            <a:r>
              <a:rPr lang="en-US" dirty="0" smtClean="0">
                <a:solidFill>
                  <a:srgbClr val="141D31"/>
                </a:solidFill>
              </a:rPr>
              <a:t>/ABI </a:t>
            </a:r>
            <a:r>
              <a:rPr lang="en-US" dirty="0">
                <a:solidFill>
                  <a:srgbClr val="141D31"/>
                </a:solidFill>
              </a:rPr>
              <a:t>0851290</a:t>
            </a:r>
          </a:p>
          <a:p>
            <a:pPr marL="57150" indent="0">
              <a:buNone/>
            </a:pPr>
            <a:r>
              <a:rPr lang="en-US" sz="2800" b="1" dirty="0" smtClean="0">
                <a:solidFill>
                  <a:srgbClr val="141D31"/>
                </a:solidFill>
              </a:rPr>
              <a:t>Rocks </a:t>
            </a:r>
            <a:endParaRPr lang="en-US" sz="2800" b="1" dirty="0">
              <a:solidFill>
                <a:srgbClr val="141D31"/>
              </a:solidFill>
            </a:endParaRPr>
          </a:p>
          <a:p>
            <a:pPr marL="57150" indent="0">
              <a:buNone/>
            </a:pPr>
            <a:r>
              <a:rPr lang="en-US" sz="2800" dirty="0">
                <a:solidFill>
                  <a:srgbClr val="141D31"/>
                </a:solidFill>
              </a:rPr>
              <a:t>	US NSF OCI-1032778</a:t>
            </a:r>
          </a:p>
          <a:p>
            <a:pPr marL="57150" indent="0">
              <a:buNone/>
            </a:pPr>
            <a:r>
              <a:rPr lang="en-US" sz="2800" dirty="0">
                <a:solidFill>
                  <a:srgbClr val="141D31"/>
                </a:solidFill>
              </a:rPr>
              <a:t>	US NSF OCI-</a:t>
            </a:r>
            <a:r>
              <a:rPr lang="en-US" sz="2800" dirty="0" smtClean="0">
                <a:solidFill>
                  <a:srgbClr val="141D31"/>
                </a:solidFill>
              </a:rPr>
              <a:t>0721623</a:t>
            </a:r>
          </a:p>
          <a:p>
            <a:pPr marL="57150" indent="0">
              <a:buNone/>
            </a:pPr>
            <a:r>
              <a:rPr lang="en-US" sz="2800" b="1" dirty="0" err="1" smtClean="0">
                <a:solidFill>
                  <a:srgbClr val="141D31"/>
                </a:solidFill>
              </a:rPr>
              <a:t>iDigBio</a:t>
            </a:r>
            <a:endParaRPr lang="en-US" sz="2800" b="1" dirty="0" smtClean="0">
              <a:solidFill>
                <a:srgbClr val="141D31"/>
              </a:solidFill>
            </a:endParaRPr>
          </a:p>
          <a:p>
            <a:pPr marL="57150" indent="0">
              <a:buNone/>
            </a:pPr>
            <a:r>
              <a:rPr lang="en-US" sz="2800" dirty="0">
                <a:solidFill>
                  <a:srgbClr val="141D31"/>
                </a:solidFill>
              </a:rPr>
              <a:t>	</a:t>
            </a:r>
            <a:r>
              <a:rPr lang="en-US" sz="2800" dirty="0" smtClean="0">
                <a:solidFill>
                  <a:srgbClr val="141D31"/>
                </a:solidFill>
              </a:rPr>
              <a:t>US NSF EF-1115210</a:t>
            </a:r>
            <a:endParaRPr lang="en-US" sz="2800" dirty="0">
              <a:solidFill>
                <a:srgbClr val="141D31"/>
              </a:solidFill>
            </a:endParaRPr>
          </a:p>
        </p:txBody>
      </p:sp>
      <p:pic>
        <p:nvPicPr>
          <p:cNvPr id="10" name="Picture 9" descr="NSF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029" y="2555496"/>
            <a:ext cx="1620893" cy="16208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502" y="4610154"/>
            <a:ext cx="2260600" cy="9144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C0E26-413A-7D41-9C85-650F3F1BA428}" type="datetime1">
              <a:rPr lang="en-US" smtClean="0"/>
              <a:t>4/9/15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1F148-F956-214A-98F9-0C2AED31844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761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grayscl/>
            <a:alphaModFix amt="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0237" y="1341440"/>
            <a:ext cx="6643527" cy="51487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3051" y="2027482"/>
            <a:ext cx="7548504" cy="336509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Increase scalability, availability and flexibility of </a:t>
            </a:r>
            <a:r>
              <a:rPr lang="en-US" sz="2400" dirty="0" err="1" smtClean="0"/>
              <a:t>Lifemapper</a:t>
            </a:r>
            <a:r>
              <a:rPr lang="en-US" sz="2400" dirty="0" smtClean="0"/>
              <a:t> software.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Run </a:t>
            </a:r>
            <a:r>
              <a:rPr lang="en-US" sz="2400" dirty="0" err="1" smtClean="0"/>
              <a:t>Lifemapper</a:t>
            </a:r>
            <a:r>
              <a:rPr lang="en-US" sz="2400" dirty="0" smtClean="0"/>
              <a:t> on PRAGMA </a:t>
            </a:r>
            <a:r>
              <a:rPr lang="en-US" sz="2400" dirty="0" err="1" smtClean="0"/>
              <a:t>testbed</a:t>
            </a:r>
            <a:r>
              <a:rPr lang="en-US" sz="2400" dirty="0" smtClean="0"/>
              <a:t> with enabled access to </a:t>
            </a:r>
            <a:r>
              <a:rPr lang="en-US" sz="2400" dirty="0"/>
              <a:t>private satellite </a:t>
            </a:r>
            <a:r>
              <a:rPr lang="en-US" sz="2400" dirty="0" smtClean="0"/>
              <a:t>data.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Increase usability of PRAGMA infrastructure as </a:t>
            </a:r>
            <a:r>
              <a:rPr lang="en-US" sz="2400" dirty="0"/>
              <a:t>a framework for deployment of scientific applications and data </a:t>
            </a:r>
            <a:r>
              <a:rPr lang="en-US" sz="2400" dirty="0" smtClean="0"/>
              <a:t>resources.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FAD4E-C805-9D4B-9913-426901188414}" type="datetime1">
              <a:rPr lang="en-US" smtClean="0"/>
              <a:t>4/9/15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1F148-F956-214A-98F9-0C2AED3184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886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81" y="4961082"/>
            <a:ext cx="2583676" cy="1356430"/>
          </a:xfrm>
          <a:prstGeom prst="rect">
            <a:avLst/>
          </a:prstGeom>
        </p:spPr>
      </p:pic>
      <p:pic>
        <p:nvPicPr>
          <p:cNvPr id="63" name="Picture 62" descr="dendrogr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4" t="34911" r="28987"/>
          <a:stretch/>
        </p:blipFill>
        <p:spPr>
          <a:xfrm>
            <a:off x="5091740" y="5283879"/>
            <a:ext cx="2360152" cy="1574123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2006492" y="3319518"/>
            <a:ext cx="1081241" cy="5670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916400" y="4328798"/>
            <a:ext cx="1171333" cy="8731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264607" y="4134197"/>
            <a:ext cx="83033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942829" y="4015699"/>
            <a:ext cx="324495" cy="313101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1</a:t>
            </a:r>
            <a:endParaRPr lang="en-US" sz="1400" dirty="0"/>
          </a:p>
        </p:txBody>
      </p:sp>
      <p:sp>
        <p:nvSpPr>
          <p:cNvPr id="34" name="Oval 33"/>
          <p:cNvSpPr/>
          <p:nvPr/>
        </p:nvSpPr>
        <p:spPr>
          <a:xfrm>
            <a:off x="2583676" y="4821381"/>
            <a:ext cx="364187" cy="29098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2</a:t>
            </a:r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2893963" y="4791007"/>
            <a:ext cx="237757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analyze multi-species data: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measure macro-ecological </a:t>
            </a:r>
            <a:br>
              <a:rPr lang="en-US" sz="1400" dirty="0" smtClean="0"/>
            </a:br>
            <a:r>
              <a:rPr lang="en-US" sz="1400" dirty="0" smtClean="0"/>
              <a:t>shifts over time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smtClean="0"/>
              <a:t>quantify and qualify </a:t>
            </a:r>
            <a:br>
              <a:rPr lang="en-US" sz="1400" dirty="0" smtClean="0"/>
            </a:br>
            <a:r>
              <a:rPr lang="en-US" sz="1400" dirty="0" smtClean="0"/>
              <a:t>biodiversity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2296451" y="206014"/>
            <a:ext cx="6481261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Lifemapper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e</a:t>
            </a:r>
            <a:r>
              <a:rPr lang="en-US" sz="2800" dirty="0" smtClean="0"/>
              <a:t>cological niche modeling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m</a:t>
            </a:r>
            <a:r>
              <a:rPr lang="en-US" sz="2800" dirty="0" smtClean="0"/>
              <a:t>ulti-species range and diversity analysis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visualization</a:t>
            </a:r>
            <a:endParaRPr lang="en-US" sz="2800" dirty="0"/>
          </a:p>
        </p:txBody>
      </p:sp>
      <p:sp>
        <p:nvSpPr>
          <p:cNvPr id="39" name="Oval 38"/>
          <p:cNvSpPr/>
          <p:nvPr/>
        </p:nvSpPr>
        <p:spPr>
          <a:xfrm>
            <a:off x="4654896" y="3174026"/>
            <a:ext cx="364187" cy="29098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3</a:t>
            </a:r>
            <a:endParaRPr lang="en-US" sz="1600" dirty="0"/>
          </a:p>
        </p:txBody>
      </p:sp>
      <p:sp>
        <p:nvSpPr>
          <p:cNvPr id="40" name="TextBox 39"/>
          <p:cNvSpPr txBox="1"/>
          <p:nvPr/>
        </p:nvSpPr>
        <p:spPr>
          <a:xfrm>
            <a:off x="4975525" y="3039873"/>
            <a:ext cx="17828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Visualize linked maps, </a:t>
            </a:r>
            <a:br>
              <a:rPr lang="en-US" sz="1400" dirty="0" smtClean="0"/>
            </a:br>
            <a:r>
              <a:rPr lang="en-US" sz="1400" dirty="0" smtClean="0"/>
              <a:t>trees and plots</a:t>
            </a:r>
            <a:endParaRPr lang="en-US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1224854" y="3996194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Select clade</a:t>
            </a:r>
            <a:endParaRPr lang="en-US" sz="1400" dirty="0"/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224512" y="3733742"/>
            <a:ext cx="339973" cy="6472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61450" y="4291143"/>
            <a:ext cx="385294" cy="2294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11503" y="3850455"/>
            <a:ext cx="250703" cy="1457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93475" y="4079908"/>
            <a:ext cx="368730" cy="2112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 rot="1666739">
            <a:off x="2111375" y="3355316"/>
            <a:ext cx="1082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species data</a:t>
            </a:r>
            <a:endParaRPr lang="en-US" sz="1400" dirty="0"/>
          </a:p>
        </p:txBody>
      </p:sp>
      <p:sp>
        <p:nvSpPr>
          <p:cNvPr id="60" name="TextBox 59"/>
          <p:cNvSpPr txBox="1"/>
          <p:nvPr/>
        </p:nvSpPr>
        <p:spPr>
          <a:xfrm rot="19428398">
            <a:off x="2022270" y="4518672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trees</a:t>
            </a:r>
            <a:endParaRPr lang="en-US" sz="1400" dirty="0"/>
          </a:p>
        </p:txBody>
      </p:sp>
      <p:pic>
        <p:nvPicPr>
          <p:cNvPr id="7" name="Picture 6" descr="Plot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9" t="9591" r="13240" b="11314"/>
          <a:stretch/>
        </p:blipFill>
        <p:spPr>
          <a:xfrm>
            <a:off x="6448250" y="3991030"/>
            <a:ext cx="2440389" cy="2033195"/>
          </a:xfrm>
          <a:prstGeom prst="rect">
            <a:avLst/>
          </a:prstGeom>
        </p:spPr>
      </p:pic>
      <p:pic>
        <p:nvPicPr>
          <p:cNvPr id="2" name="Picture 1" descr="MapAlpahNew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613" y="1607133"/>
            <a:ext cx="3670378" cy="32625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494018"/>
            <a:ext cx="2705100" cy="825500"/>
          </a:xfrm>
          <a:prstGeom prst="rect">
            <a:avLst/>
          </a:prstGeom>
        </p:spPr>
      </p:pic>
      <p:pic>
        <p:nvPicPr>
          <p:cNvPr id="5" name="Picture 4" descr="world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030" y="3627932"/>
            <a:ext cx="1070107" cy="1099832"/>
          </a:xfrm>
          <a:prstGeom prst="rect">
            <a:avLst/>
          </a:prstGeom>
        </p:spPr>
      </p:pic>
      <p:pic>
        <p:nvPicPr>
          <p:cNvPr id="28" name="Picture 27" descr="world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740" y="3613045"/>
            <a:ext cx="1070107" cy="109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28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Lifemapper on PRAGMA </a:t>
            </a:r>
            <a:r>
              <a:rPr lang="en-US" dirty="0" err="1" smtClean="0"/>
              <a:t>Testbed</a:t>
            </a:r>
            <a:endParaRPr lang="en-US" dirty="0"/>
          </a:p>
        </p:txBody>
      </p:sp>
      <p:pic>
        <p:nvPicPr>
          <p:cNvPr id="4" name="Picture 3" descr="diagram_aimee_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84" y="1668443"/>
            <a:ext cx="7694038" cy="4711327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D851E-84A0-BF4A-8466-A340FDF7A657}" type="datetime1">
              <a:rPr lang="en-US" smtClean="0"/>
              <a:t>4/9/15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1F148-F956-214A-98F9-0C2AED3184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970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471200" y="1799630"/>
            <a:ext cx="8267700" cy="4470400"/>
            <a:chOff x="471200" y="1799630"/>
            <a:chExt cx="8267700" cy="4470400"/>
          </a:xfrm>
        </p:grpSpPr>
        <p:pic>
          <p:nvPicPr>
            <p:cNvPr id="4" name="Picture 3" descr="Screen Shot 2015-03-30 at 6.48.37 PM.png"/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200" y="1799630"/>
              <a:ext cx="8267700" cy="4470400"/>
            </a:xfrm>
            <a:prstGeom prst="rect">
              <a:avLst/>
            </a:prstGeom>
          </p:spPr>
        </p:pic>
        <p:sp>
          <p:nvSpPr>
            <p:cNvPr id="8" name="Heptagon 7"/>
            <p:cNvSpPr/>
            <p:nvPr/>
          </p:nvSpPr>
          <p:spPr>
            <a:xfrm>
              <a:off x="2084965" y="4459526"/>
              <a:ext cx="220864" cy="228600"/>
            </a:xfrm>
            <a:prstGeom prst="heptagon">
              <a:avLst/>
            </a:prstGeom>
            <a:gradFill>
              <a:gsLst>
                <a:gs pos="0">
                  <a:srgbClr val="D90000"/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</a:gradFill>
            <a:ln>
              <a:solidFill>
                <a:srgbClr val="D9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ptagon 8"/>
            <p:cNvSpPr/>
            <p:nvPr/>
          </p:nvSpPr>
          <p:spPr>
            <a:xfrm>
              <a:off x="7078094" y="5105406"/>
              <a:ext cx="220864" cy="228600"/>
            </a:xfrm>
            <a:prstGeom prst="heptagon">
              <a:avLst/>
            </a:prstGeom>
            <a:gradFill>
              <a:gsLst>
                <a:gs pos="0">
                  <a:srgbClr val="D90000"/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</a:gradFill>
            <a:ln>
              <a:solidFill>
                <a:srgbClr val="D9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638153" y="4731975"/>
              <a:ext cx="1069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/>
                  </a:solidFill>
                </a:rPr>
                <a:t>San Diego, CA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7241467" y="5105406"/>
              <a:ext cx="10951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/>
                  </a:solidFill>
                </a:rPr>
                <a:t>Gainesville, FL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infrastructure needed </a:t>
            </a:r>
            <a:br>
              <a:rPr lang="en-US" dirty="0" smtClean="0"/>
            </a:br>
            <a:r>
              <a:rPr lang="en-US" dirty="0" smtClean="0"/>
              <a:t>to make it work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024051" y="2157657"/>
            <a:ext cx="2135483" cy="2197965"/>
            <a:chOff x="1024051" y="2157657"/>
            <a:chExt cx="2135483" cy="2197965"/>
          </a:xfrm>
        </p:grpSpPr>
        <p:grpSp>
          <p:nvGrpSpPr>
            <p:cNvPr id="73" name="Group 72"/>
            <p:cNvGrpSpPr/>
            <p:nvPr/>
          </p:nvGrpSpPr>
          <p:grpSpPr>
            <a:xfrm>
              <a:off x="1919550" y="2972528"/>
              <a:ext cx="552450" cy="1383094"/>
              <a:chOff x="1020403" y="4230297"/>
              <a:chExt cx="552450" cy="1383094"/>
            </a:xfrm>
          </p:grpSpPr>
          <p:cxnSp>
            <p:nvCxnSpPr>
              <p:cNvPr id="74" name="Straight Connector 73"/>
              <p:cNvCxnSpPr/>
              <p:nvPr/>
            </p:nvCxnSpPr>
            <p:spPr>
              <a:xfrm>
                <a:off x="1319488" y="4230297"/>
                <a:ext cx="0" cy="28651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5" name="Group 74"/>
              <p:cNvGrpSpPr/>
              <p:nvPr/>
            </p:nvGrpSpPr>
            <p:grpSpPr>
              <a:xfrm>
                <a:off x="1020403" y="4378466"/>
                <a:ext cx="552450" cy="1234925"/>
                <a:chOff x="1020403" y="4378466"/>
                <a:chExt cx="552450" cy="1234925"/>
              </a:xfrm>
            </p:grpSpPr>
            <p:grpSp>
              <p:nvGrpSpPr>
                <p:cNvPr id="76" name="Group 75"/>
                <p:cNvGrpSpPr/>
                <p:nvPr/>
              </p:nvGrpSpPr>
              <p:grpSpPr>
                <a:xfrm>
                  <a:off x="1136608" y="4539226"/>
                  <a:ext cx="320040" cy="286511"/>
                  <a:chOff x="4251960" y="4570564"/>
                  <a:chExt cx="320040" cy="286511"/>
                </a:xfrm>
              </p:grpSpPr>
              <p:grpSp>
                <p:nvGrpSpPr>
                  <p:cNvPr id="79" name="Group 78"/>
                  <p:cNvGrpSpPr/>
                  <p:nvPr/>
                </p:nvGrpSpPr>
                <p:grpSpPr>
                  <a:xfrm>
                    <a:off x="4251960" y="4570564"/>
                    <a:ext cx="137160" cy="286511"/>
                    <a:chOff x="4251960" y="4570564"/>
                    <a:chExt cx="137160" cy="286511"/>
                  </a:xfrm>
                </p:grpSpPr>
                <p:cxnSp>
                  <p:nvCxnSpPr>
                    <p:cNvPr id="85" name="Straight Connector 84"/>
                    <p:cNvCxnSpPr/>
                    <p:nvPr/>
                  </p:nvCxnSpPr>
                  <p:spPr>
                    <a:xfrm>
                      <a:off x="4251960" y="4570564"/>
                      <a:ext cx="0" cy="286511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Straight Connector 85"/>
                    <p:cNvCxnSpPr/>
                    <p:nvPr/>
                  </p:nvCxnSpPr>
                  <p:spPr>
                    <a:xfrm>
                      <a:off x="4297680" y="4570564"/>
                      <a:ext cx="0" cy="286511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Straight Connector 86"/>
                    <p:cNvCxnSpPr/>
                    <p:nvPr/>
                  </p:nvCxnSpPr>
                  <p:spPr>
                    <a:xfrm>
                      <a:off x="4343400" y="4570564"/>
                      <a:ext cx="0" cy="286511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Straight Connector 87"/>
                    <p:cNvCxnSpPr/>
                    <p:nvPr/>
                  </p:nvCxnSpPr>
                  <p:spPr>
                    <a:xfrm>
                      <a:off x="4389120" y="4570564"/>
                      <a:ext cx="0" cy="286511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0" name="Group 79"/>
                  <p:cNvGrpSpPr/>
                  <p:nvPr/>
                </p:nvGrpSpPr>
                <p:grpSpPr>
                  <a:xfrm>
                    <a:off x="4434840" y="4570564"/>
                    <a:ext cx="137160" cy="286511"/>
                    <a:chOff x="4251960" y="4570564"/>
                    <a:chExt cx="137160" cy="286511"/>
                  </a:xfrm>
                </p:grpSpPr>
                <p:cxnSp>
                  <p:nvCxnSpPr>
                    <p:cNvPr id="81" name="Straight Connector 80"/>
                    <p:cNvCxnSpPr/>
                    <p:nvPr/>
                  </p:nvCxnSpPr>
                  <p:spPr>
                    <a:xfrm>
                      <a:off x="4251960" y="4570564"/>
                      <a:ext cx="0" cy="286511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2" name="Straight Connector 81"/>
                    <p:cNvCxnSpPr/>
                    <p:nvPr/>
                  </p:nvCxnSpPr>
                  <p:spPr>
                    <a:xfrm>
                      <a:off x="4297680" y="4570564"/>
                      <a:ext cx="0" cy="286511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3" name="Straight Connector 82"/>
                    <p:cNvCxnSpPr/>
                    <p:nvPr/>
                  </p:nvCxnSpPr>
                  <p:spPr>
                    <a:xfrm>
                      <a:off x="4343400" y="4570564"/>
                      <a:ext cx="0" cy="286511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4" name="Straight Connector 83"/>
                    <p:cNvCxnSpPr/>
                    <p:nvPr/>
                  </p:nvCxnSpPr>
                  <p:spPr>
                    <a:xfrm>
                      <a:off x="4389120" y="4570564"/>
                      <a:ext cx="0" cy="286511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pic>
              <p:nvPicPr>
                <p:cNvPr id="77" name="Picture 7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20403" y="4378466"/>
                  <a:ext cx="552450" cy="228600"/>
                </a:xfrm>
                <a:prstGeom prst="rect">
                  <a:avLst/>
                </a:prstGeom>
              </p:spPr>
            </p:pic>
            <p:pic>
              <p:nvPicPr>
                <p:cNvPr id="78" name="Picture 77" descr="Screen shot 2013-10-03 at 6.11.14 PM.png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0728" y="4744355"/>
                  <a:ext cx="431800" cy="869036"/>
                </a:xfrm>
                <a:prstGeom prst="rect">
                  <a:avLst/>
                </a:prstGeom>
              </p:spPr>
            </p:pic>
          </p:grpSp>
        </p:grpSp>
        <p:sp>
          <p:nvSpPr>
            <p:cNvPr id="89" name="Cloud 88"/>
            <p:cNvSpPr/>
            <p:nvPr/>
          </p:nvSpPr>
          <p:spPr>
            <a:xfrm>
              <a:off x="1024051" y="2157657"/>
              <a:ext cx="2135483" cy="891018"/>
            </a:xfrm>
            <a:prstGeom prst="cloud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</a:gradFill>
            <a:ln w="12700"/>
            <a:effectLst>
              <a:innerShdw blurRad="63500" dist="50800" dir="135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400" b="1" dirty="0" smtClean="0">
                <a:solidFill>
                  <a:srgbClr val="0000FF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168444" y="3368956"/>
            <a:ext cx="1364075" cy="1713414"/>
            <a:chOff x="7168444" y="3368956"/>
            <a:chExt cx="1364075" cy="1713414"/>
          </a:xfrm>
        </p:grpSpPr>
        <p:grpSp>
          <p:nvGrpSpPr>
            <p:cNvPr id="91" name="Group 90"/>
            <p:cNvGrpSpPr/>
            <p:nvPr/>
          </p:nvGrpSpPr>
          <p:grpSpPr>
            <a:xfrm>
              <a:off x="7665505" y="4034830"/>
              <a:ext cx="661446" cy="1047540"/>
              <a:chOff x="3709821" y="5141459"/>
              <a:chExt cx="661446" cy="1047540"/>
            </a:xfrm>
          </p:grpSpPr>
          <p:cxnSp>
            <p:nvCxnSpPr>
              <p:cNvPr id="92" name="Straight Connector 91"/>
              <p:cNvCxnSpPr/>
              <p:nvPr/>
            </p:nvCxnSpPr>
            <p:spPr>
              <a:xfrm>
                <a:off x="4056615" y="5141459"/>
                <a:ext cx="0" cy="28651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3" name="Group 92"/>
              <p:cNvGrpSpPr/>
              <p:nvPr/>
            </p:nvGrpSpPr>
            <p:grpSpPr>
              <a:xfrm>
                <a:off x="3709821" y="5348992"/>
                <a:ext cx="661446" cy="840007"/>
                <a:chOff x="3709821" y="5348992"/>
                <a:chExt cx="661446" cy="840007"/>
              </a:xfrm>
            </p:grpSpPr>
            <p:cxnSp>
              <p:nvCxnSpPr>
                <p:cNvPr id="94" name="Straight Connector 93"/>
                <p:cNvCxnSpPr/>
                <p:nvPr/>
              </p:nvCxnSpPr>
              <p:spPr>
                <a:xfrm>
                  <a:off x="3891071" y="5499100"/>
                  <a:ext cx="0" cy="286511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>
                  <a:off x="4199916" y="5508244"/>
                  <a:ext cx="0" cy="286511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6" name="Group 95"/>
                <p:cNvGrpSpPr/>
                <p:nvPr/>
              </p:nvGrpSpPr>
              <p:grpSpPr>
                <a:xfrm>
                  <a:off x="3719827" y="5613390"/>
                  <a:ext cx="651440" cy="575609"/>
                  <a:chOff x="3719827" y="5198400"/>
                  <a:chExt cx="971344" cy="990600"/>
                </a:xfrm>
              </p:grpSpPr>
              <p:pic>
                <p:nvPicPr>
                  <p:cNvPr id="98" name="Picture 97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719827" y="5198400"/>
                    <a:ext cx="495300" cy="990600"/>
                  </a:xfrm>
                  <a:prstGeom prst="rect">
                    <a:avLst/>
                  </a:prstGeom>
                </p:spPr>
              </p:pic>
              <p:pic>
                <p:nvPicPr>
                  <p:cNvPr id="99" name="Picture 98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195871" y="5198400"/>
                    <a:ext cx="495300" cy="9906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7" name="Picture 9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09821" y="5348992"/>
                  <a:ext cx="661446" cy="228600"/>
                </a:xfrm>
                <a:prstGeom prst="rect">
                  <a:avLst/>
                </a:prstGeom>
              </p:spPr>
            </p:pic>
          </p:grpSp>
        </p:grpSp>
        <p:sp>
          <p:nvSpPr>
            <p:cNvPr id="90" name="Cloud 89"/>
            <p:cNvSpPr/>
            <p:nvPr/>
          </p:nvSpPr>
          <p:spPr>
            <a:xfrm>
              <a:off x="7168444" y="3368956"/>
              <a:ext cx="1364075" cy="798429"/>
            </a:xfrm>
            <a:prstGeom prst="cloud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</a:gradFill>
            <a:ln w="12700"/>
            <a:effectLst>
              <a:innerShdw blurRad="63500" dist="50800" dir="13500000">
                <a:srgbClr val="000000">
                  <a:alpha val="50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rgbClr val="0000FF"/>
                  </a:solidFill>
                </a:rPr>
                <a:t>  </a:t>
              </a:r>
            </a:p>
            <a:p>
              <a:pPr algn="ctr"/>
              <a:r>
                <a:rPr lang="en-US" sz="1200" b="1" dirty="0" smtClean="0">
                  <a:solidFill>
                    <a:srgbClr val="0000FF"/>
                  </a:solidFill>
                </a:rPr>
                <a:t>   </a:t>
              </a:r>
              <a:endParaRPr lang="en-US" sz="1200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479826" y="2267617"/>
            <a:ext cx="431799" cy="593294"/>
            <a:chOff x="4256823" y="3527964"/>
            <a:chExt cx="431799" cy="593294"/>
          </a:xfrm>
        </p:grpSpPr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67200" y="3527964"/>
              <a:ext cx="323615" cy="593294"/>
            </a:xfrm>
            <a:prstGeom prst="rect">
              <a:avLst/>
            </a:prstGeom>
          </p:spPr>
        </p:pic>
        <p:sp>
          <p:nvSpPr>
            <p:cNvPr id="104" name="TextBox 103"/>
            <p:cNvSpPr txBox="1"/>
            <p:nvPr/>
          </p:nvSpPr>
          <p:spPr>
            <a:xfrm>
              <a:off x="4256823" y="3677740"/>
              <a:ext cx="4317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EFBE00"/>
                  </a:solidFill>
                </a:rPr>
                <a:t>L</a:t>
              </a:r>
              <a:r>
                <a:rPr lang="en-US" sz="1600" b="1" dirty="0" smtClean="0">
                  <a:solidFill>
                    <a:srgbClr val="EFBE00"/>
                  </a:solidFill>
                </a:rPr>
                <a:t>C</a:t>
              </a:r>
              <a:endParaRPr lang="en-US" sz="1600" b="1" dirty="0">
                <a:solidFill>
                  <a:srgbClr val="EFBE00"/>
                </a:solidFill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7425742" y="3486586"/>
            <a:ext cx="431799" cy="593294"/>
            <a:chOff x="4256609" y="3527964"/>
            <a:chExt cx="431799" cy="593294"/>
          </a:xfrm>
        </p:grpSpPr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67200" y="3527964"/>
              <a:ext cx="323615" cy="593294"/>
            </a:xfrm>
            <a:prstGeom prst="rect">
              <a:avLst/>
            </a:prstGeom>
          </p:spPr>
        </p:pic>
        <p:sp>
          <p:nvSpPr>
            <p:cNvPr id="109" name="TextBox 108"/>
            <p:cNvSpPr txBox="1"/>
            <p:nvPr/>
          </p:nvSpPr>
          <p:spPr>
            <a:xfrm>
              <a:off x="4256609" y="3664969"/>
              <a:ext cx="4317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6EF569"/>
                  </a:solidFill>
                </a:rPr>
                <a:t>L</a:t>
              </a:r>
              <a:r>
                <a:rPr lang="en-US" sz="1400" b="1" dirty="0" smtClean="0">
                  <a:solidFill>
                    <a:srgbClr val="6EF569"/>
                  </a:solidFill>
                </a:rPr>
                <a:t>C</a:t>
              </a:r>
              <a:endParaRPr lang="en-US" sz="1400" b="1" dirty="0">
                <a:solidFill>
                  <a:srgbClr val="6EF569"/>
                </a:solidFill>
              </a:endParaRPr>
            </a:p>
          </p:txBody>
        </p:sp>
      </p:grpSp>
      <p:sp>
        <p:nvSpPr>
          <p:cNvPr id="12" name="Curved Down Arrow 11"/>
          <p:cNvSpPr/>
          <p:nvPr/>
        </p:nvSpPr>
        <p:spPr>
          <a:xfrm rot="300000">
            <a:off x="2467175" y="2068003"/>
            <a:ext cx="5435523" cy="1046418"/>
          </a:xfrm>
          <a:prstGeom prst="curvedDownArrow">
            <a:avLst/>
          </a:prstGeom>
          <a:gradFill>
            <a:gsLst>
              <a:gs pos="0">
                <a:srgbClr val="FF0000"/>
              </a:gs>
              <a:gs pos="100000">
                <a:schemeClr val="accent2">
                  <a:lumMod val="40000"/>
                  <a:lumOff val="60000"/>
                </a:schemeClr>
              </a:gs>
            </a:gsLst>
          </a:gradFill>
          <a:ln>
            <a:solidFill>
              <a:srgbClr val="D9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4" name="Group 113"/>
          <p:cNvGrpSpPr/>
          <p:nvPr/>
        </p:nvGrpSpPr>
        <p:grpSpPr>
          <a:xfrm>
            <a:off x="1916660" y="2294418"/>
            <a:ext cx="435554" cy="593294"/>
            <a:chOff x="4267200" y="3527964"/>
            <a:chExt cx="435554" cy="593294"/>
          </a:xfrm>
        </p:grpSpPr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67200" y="3527964"/>
              <a:ext cx="323615" cy="593294"/>
            </a:xfrm>
            <a:prstGeom prst="rect">
              <a:avLst/>
            </a:prstGeom>
          </p:spPr>
        </p:pic>
        <p:sp>
          <p:nvSpPr>
            <p:cNvPr id="116" name="TextBox 115"/>
            <p:cNvSpPr txBox="1"/>
            <p:nvPr/>
          </p:nvSpPr>
          <p:spPr>
            <a:xfrm>
              <a:off x="4270955" y="3677740"/>
              <a:ext cx="4317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EFBE00"/>
                  </a:solidFill>
                </a:rPr>
                <a:t>L</a:t>
              </a:r>
              <a:r>
                <a:rPr lang="en-US" sz="1600" b="1" dirty="0" smtClean="0">
                  <a:solidFill>
                    <a:srgbClr val="EFBE00"/>
                  </a:solidFill>
                </a:rPr>
                <a:t>S</a:t>
              </a:r>
              <a:endParaRPr lang="en-US" sz="1600" b="1" dirty="0">
                <a:solidFill>
                  <a:srgbClr val="EFBE00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526250" y="4059936"/>
            <a:ext cx="1149261" cy="948799"/>
            <a:chOff x="6503463" y="4059299"/>
            <a:chExt cx="1149261" cy="948799"/>
          </a:xfrm>
        </p:grpSpPr>
        <p:grpSp>
          <p:nvGrpSpPr>
            <p:cNvPr id="23" name="Group 22"/>
            <p:cNvGrpSpPr/>
            <p:nvPr/>
          </p:nvGrpSpPr>
          <p:grpSpPr>
            <a:xfrm>
              <a:off x="6503463" y="4383911"/>
              <a:ext cx="1149261" cy="624187"/>
              <a:chOff x="6511258" y="4155016"/>
              <a:chExt cx="1149261" cy="624187"/>
            </a:xfrm>
          </p:grpSpPr>
          <p:grpSp>
            <p:nvGrpSpPr>
              <p:cNvPr id="110" name="Group 109"/>
              <p:cNvGrpSpPr/>
              <p:nvPr/>
            </p:nvGrpSpPr>
            <p:grpSpPr>
              <a:xfrm>
                <a:off x="6822414" y="4420682"/>
                <a:ext cx="838105" cy="358521"/>
                <a:chOff x="1788556" y="1852035"/>
                <a:chExt cx="838105" cy="358521"/>
              </a:xfrm>
            </p:grpSpPr>
            <p:pic>
              <p:nvPicPr>
                <p:cNvPr id="111" name="Picture 110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88556" y="1863754"/>
                  <a:ext cx="838105" cy="346802"/>
                </a:xfrm>
                <a:prstGeom prst="rect">
                  <a:avLst/>
                </a:prstGeom>
              </p:spPr>
            </p:pic>
            <p:sp>
              <p:nvSpPr>
                <p:cNvPr id="112" name="TextBox 111"/>
                <p:cNvSpPr txBox="1"/>
                <p:nvPr/>
              </p:nvSpPr>
              <p:spPr>
                <a:xfrm>
                  <a:off x="1871619" y="1852035"/>
                  <a:ext cx="67197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1" dirty="0" smtClean="0">
                      <a:solidFill>
                        <a:srgbClr val="6EF569"/>
                      </a:solidFill>
                    </a:rPr>
                    <a:t>DATA</a:t>
                  </a:r>
                  <a:endParaRPr lang="en-US" sz="1600" b="1" dirty="0">
                    <a:solidFill>
                      <a:srgbClr val="6EF569"/>
                    </a:solidFill>
                  </a:endParaRPr>
                </a:p>
              </p:txBody>
            </p:sp>
          </p:grpSp>
          <p:sp>
            <p:nvSpPr>
              <p:cNvPr id="19" name="TextBox 18"/>
              <p:cNvSpPr txBox="1"/>
              <p:nvPr/>
            </p:nvSpPr>
            <p:spPr>
              <a:xfrm>
                <a:off x="6511258" y="4155016"/>
                <a:ext cx="105670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 smtClean="0">
                    <a:solidFill>
                      <a:srgbClr val="6EF569"/>
                    </a:solidFill>
                  </a:rPr>
                  <a:t>Vine network</a:t>
                </a:r>
                <a:endParaRPr lang="en-US" sz="1200" b="1" dirty="0">
                  <a:solidFill>
                    <a:srgbClr val="6EF569"/>
                  </a:solidFill>
                </a:endParaRPr>
              </a:p>
            </p:txBody>
          </p:sp>
        </p:grpSp>
        <p:cxnSp>
          <p:nvCxnSpPr>
            <p:cNvPr id="122" name="Straight Connector 121"/>
            <p:cNvCxnSpPr/>
            <p:nvPr/>
          </p:nvCxnSpPr>
          <p:spPr>
            <a:xfrm>
              <a:off x="7560163" y="4059299"/>
              <a:ext cx="0" cy="649224"/>
            </a:xfrm>
            <a:prstGeom prst="line">
              <a:avLst/>
            </a:prstGeom>
            <a:ln w="34925">
              <a:solidFill>
                <a:srgbClr val="6EF56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71200" y="3358697"/>
            <a:ext cx="1434967" cy="1511778"/>
            <a:chOff x="471200" y="3358697"/>
            <a:chExt cx="1434967" cy="1511778"/>
          </a:xfrm>
        </p:grpSpPr>
        <p:grpSp>
          <p:nvGrpSpPr>
            <p:cNvPr id="15" name="Group 14"/>
            <p:cNvGrpSpPr/>
            <p:nvPr/>
          </p:nvGrpSpPr>
          <p:grpSpPr>
            <a:xfrm>
              <a:off x="471200" y="3358697"/>
              <a:ext cx="1434967" cy="1511778"/>
              <a:chOff x="471200" y="3358697"/>
              <a:chExt cx="1434967" cy="1511778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779920" y="3932755"/>
                <a:ext cx="831859" cy="937720"/>
                <a:chOff x="5244646" y="4416037"/>
                <a:chExt cx="831859" cy="937720"/>
              </a:xfrm>
            </p:grpSpPr>
            <p:cxnSp>
              <p:nvCxnSpPr>
                <p:cNvPr id="58" name="Straight Connector 57"/>
                <p:cNvCxnSpPr/>
                <p:nvPr/>
              </p:nvCxnSpPr>
              <p:spPr>
                <a:xfrm>
                  <a:off x="5662154" y="4416037"/>
                  <a:ext cx="0" cy="286511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9" name="Group 58"/>
                <p:cNvGrpSpPr/>
                <p:nvPr/>
              </p:nvGrpSpPr>
              <p:grpSpPr>
                <a:xfrm>
                  <a:off x="5244646" y="4607066"/>
                  <a:ext cx="831859" cy="746691"/>
                  <a:chOff x="5244646" y="4607066"/>
                  <a:chExt cx="831859" cy="746691"/>
                </a:xfrm>
              </p:grpSpPr>
              <p:grpSp>
                <p:nvGrpSpPr>
                  <p:cNvPr id="60" name="Group 59"/>
                  <p:cNvGrpSpPr/>
                  <p:nvPr/>
                </p:nvGrpSpPr>
                <p:grpSpPr>
                  <a:xfrm>
                    <a:off x="5383358" y="4635619"/>
                    <a:ext cx="548641" cy="295714"/>
                    <a:chOff x="6245351" y="5585784"/>
                    <a:chExt cx="548641" cy="295714"/>
                  </a:xfrm>
                </p:grpSpPr>
                <p:cxnSp>
                  <p:nvCxnSpPr>
                    <p:cNvPr id="67" name="Straight Connector 66"/>
                    <p:cNvCxnSpPr/>
                    <p:nvPr/>
                  </p:nvCxnSpPr>
                  <p:spPr>
                    <a:xfrm>
                      <a:off x="6248158" y="5594986"/>
                      <a:ext cx="0" cy="286511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" name="Straight Connector 67"/>
                    <p:cNvCxnSpPr/>
                    <p:nvPr/>
                  </p:nvCxnSpPr>
                  <p:spPr>
                    <a:xfrm>
                      <a:off x="6245351" y="5594986"/>
                      <a:ext cx="539496" cy="1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" name="Straight Connector 68"/>
                    <p:cNvCxnSpPr/>
                    <p:nvPr/>
                  </p:nvCxnSpPr>
                  <p:spPr>
                    <a:xfrm>
                      <a:off x="6428232" y="5585784"/>
                      <a:ext cx="0" cy="286511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" name="Straight Connector 69"/>
                    <p:cNvCxnSpPr/>
                    <p:nvPr/>
                  </p:nvCxnSpPr>
                  <p:spPr>
                    <a:xfrm>
                      <a:off x="6609945" y="5594986"/>
                      <a:ext cx="0" cy="286511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" name="Straight Connector 70"/>
                    <p:cNvCxnSpPr/>
                    <p:nvPr/>
                  </p:nvCxnSpPr>
                  <p:spPr>
                    <a:xfrm>
                      <a:off x="6793992" y="5594987"/>
                      <a:ext cx="0" cy="286511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61" name="Picture 60" descr="Screen Shot 2015-03-30 at 4.32.35 PM.png"/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V="1">
                    <a:off x="5244646" y="4607066"/>
                    <a:ext cx="762000" cy="106754"/>
                  </a:xfrm>
                  <a:prstGeom prst="rect">
                    <a:avLst/>
                  </a:prstGeom>
                </p:spPr>
              </p:pic>
              <p:grpSp>
                <p:nvGrpSpPr>
                  <p:cNvPr id="62" name="Group 61"/>
                  <p:cNvGrpSpPr/>
                  <p:nvPr/>
                </p:nvGrpSpPr>
                <p:grpSpPr>
                  <a:xfrm>
                    <a:off x="5246608" y="4830309"/>
                    <a:ext cx="829897" cy="523448"/>
                    <a:chOff x="3891071" y="5198400"/>
                    <a:chExt cx="1962855" cy="1012517"/>
                  </a:xfrm>
                </p:grpSpPr>
                <p:pic>
                  <p:nvPicPr>
                    <p:cNvPr id="63" name="Picture 62"/>
                    <p:cNvPicPr>
                      <a:picLocks noChangeAspect="1"/>
                    </p:cNvPicPr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3891071" y="5207617"/>
                      <a:ext cx="495300" cy="10033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4" name="Picture 63"/>
                    <p:cNvPicPr>
                      <a:picLocks noChangeAspect="1"/>
                    </p:cNvPicPr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4386371" y="5207617"/>
                      <a:ext cx="495300" cy="10033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5" name="Picture 64"/>
                    <p:cNvPicPr>
                      <a:picLocks noChangeAspect="1"/>
                    </p:cNvPicPr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4881671" y="5207617"/>
                      <a:ext cx="495300" cy="10033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6" name="Picture 65"/>
                    <p:cNvPicPr>
                      <a:picLocks noChangeAspect="1"/>
                    </p:cNvPicPr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5358626" y="5198400"/>
                      <a:ext cx="495300" cy="1003300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sp>
            <p:nvSpPr>
              <p:cNvPr id="72" name="Cloud 71"/>
              <p:cNvSpPr/>
              <p:nvPr/>
            </p:nvSpPr>
            <p:spPr>
              <a:xfrm>
                <a:off x="471200" y="3358697"/>
                <a:ext cx="1434967" cy="676133"/>
              </a:xfrm>
              <a:prstGeom prst="cloud">
                <a:avLst/>
              </a:prstGeom>
              <a:gradFill>
                <a:gsLst>
                  <a:gs pos="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bg1"/>
                  </a:gs>
                </a:gsLst>
              </a:gradFill>
              <a:ln w="1270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 smtClean="0">
                  <a:solidFill>
                    <a:srgbClr val="0000FF"/>
                  </a:solidFill>
                </a:endParaRPr>
              </a:p>
              <a:p>
                <a:pPr algn="ctr"/>
                <a:endParaRPr lang="en-US" sz="1400" b="1" dirty="0">
                  <a:solidFill>
                    <a:srgbClr val="0000FF"/>
                  </a:solidFill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708541" y="4457294"/>
              <a:ext cx="984336" cy="230832"/>
            </a:xfrm>
            <a:prstGeom prst="rect">
              <a:avLst/>
            </a:prstGeom>
            <a:gradFill flip="none" rotWithShape="1">
              <a:gsLst>
                <a:gs pos="1000">
                  <a:schemeClr val="tx2">
                    <a:lumMod val="40000"/>
                    <a:lumOff val="60000"/>
                  </a:schemeClr>
                </a:gs>
                <a:gs pos="99000">
                  <a:schemeClr val="bg1"/>
                </a:gs>
              </a:gsLst>
              <a:lin ang="16200000" scaled="0"/>
              <a:tileRect/>
            </a:gra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 smtClean="0"/>
                <a:t>Cloud scheduler</a:t>
              </a:r>
              <a:endParaRPr lang="en-US" sz="900" b="1" dirty="0"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E116D-582D-7149-849A-E9CC3EE3D7BF}" type="datetime1">
              <a:rPr lang="en-US" smtClean="0"/>
              <a:t>4/9/15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1F148-F956-214A-98F9-0C2AED3184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8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4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3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3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3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3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2636"/>
          </a:xfrm>
        </p:spPr>
        <p:txBody>
          <a:bodyPr/>
          <a:lstStyle/>
          <a:p>
            <a:r>
              <a:rPr lang="en-US" dirty="0"/>
              <a:t>Integral components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6367940" y="3158064"/>
            <a:ext cx="2378849" cy="2121607"/>
            <a:chOff x="6237618" y="3993796"/>
            <a:chExt cx="2378849" cy="2121607"/>
          </a:xfrm>
        </p:grpSpPr>
        <p:pic>
          <p:nvPicPr>
            <p:cNvPr id="160" name="Picture 159" descr="rocks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7618" y="4233759"/>
              <a:ext cx="366311" cy="366311"/>
            </a:xfrm>
            <a:prstGeom prst="rect">
              <a:avLst/>
            </a:prstGeom>
          </p:spPr>
        </p:pic>
        <p:pic>
          <p:nvPicPr>
            <p:cNvPr id="163" name="Picture 162" descr="BU009454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7618" y="5467962"/>
              <a:ext cx="371393" cy="371393"/>
            </a:xfrm>
            <a:prstGeom prst="rect">
              <a:avLst/>
            </a:prstGeom>
          </p:spPr>
        </p:pic>
        <p:pic>
          <p:nvPicPr>
            <p:cNvPr id="164" name="Picture 163" descr="BU009454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7618" y="5191241"/>
              <a:ext cx="371393" cy="371393"/>
            </a:xfrm>
            <a:prstGeom prst="rect">
              <a:avLst/>
            </a:prstGeom>
          </p:spPr>
        </p:pic>
        <p:pic>
          <p:nvPicPr>
            <p:cNvPr id="165" name="Picture 164" descr="BU009454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7618" y="4901489"/>
              <a:ext cx="371393" cy="371393"/>
            </a:xfrm>
            <a:prstGeom prst="rect">
              <a:avLst/>
            </a:prstGeom>
          </p:spPr>
        </p:pic>
        <p:pic>
          <p:nvPicPr>
            <p:cNvPr id="166" name="Picture 165" descr="BU009454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7618" y="4600070"/>
              <a:ext cx="371393" cy="371393"/>
            </a:xfrm>
            <a:prstGeom prst="rect">
              <a:avLst/>
            </a:prstGeom>
          </p:spPr>
        </p:pic>
        <p:sp>
          <p:nvSpPr>
            <p:cNvPr id="169" name="Oval 168"/>
            <p:cNvSpPr>
              <a:spLocks noChangeAspect="1"/>
            </p:cNvSpPr>
            <p:nvPr/>
          </p:nvSpPr>
          <p:spPr>
            <a:xfrm>
              <a:off x="6367940" y="5923336"/>
              <a:ext cx="127679" cy="128016"/>
            </a:xfrm>
            <a:prstGeom prst="ellipse">
              <a:avLst/>
            </a:prstGeom>
            <a:gradFill>
              <a:gsLst>
                <a:gs pos="0">
                  <a:srgbClr val="2DAE48"/>
                </a:gs>
                <a:gs pos="100000">
                  <a:schemeClr val="accent3">
                    <a:lumMod val="20000"/>
                    <a:lumOff val="80000"/>
                  </a:schemeClr>
                </a:gs>
              </a:gsLst>
            </a:gradFill>
            <a:ln>
              <a:solidFill>
                <a:srgbClr val="2DAE4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609011" y="3993796"/>
              <a:ext cx="2007456" cy="21216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</a:rPr>
                <a:t>        </a:t>
              </a:r>
              <a:r>
                <a:rPr lang="en-US" b="1" dirty="0" smtClean="0">
                  <a:solidFill>
                    <a:srgbClr val="0000FF"/>
                  </a:solidFill>
                </a:rPr>
                <a:t>VM </a:t>
              </a:r>
              <a:r>
                <a:rPr lang="en-US" sz="1600" b="1" dirty="0" smtClean="0">
                  <a:solidFill>
                    <a:srgbClr val="0000FF"/>
                  </a:solidFill>
                </a:rPr>
                <a:t>Software</a:t>
              </a:r>
            </a:p>
            <a:p>
              <a:r>
                <a:rPr lang="en-US" sz="1600" b="1" dirty="0"/>
                <a:t> </a:t>
              </a:r>
              <a:r>
                <a:rPr lang="en-US" sz="1600" b="1" dirty="0" smtClean="0"/>
                <a:t> </a:t>
              </a:r>
              <a:r>
                <a:rPr lang="en-US" sz="1600" dirty="0" smtClean="0"/>
                <a:t>Rocks 6.2</a:t>
              </a:r>
            </a:p>
            <a:p>
              <a:pPr>
                <a:lnSpc>
                  <a:spcPct val="120000"/>
                </a:lnSpc>
              </a:pPr>
              <a:r>
                <a:rPr lang="en-US" dirty="0" smtClean="0"/>
                <a:t>  </a:t>
              </a:r>
              <a:r>
                <a:rPr lang="en-US" sz="1600" dirty="0" err="1" smtClean="0"/>
                <a:t>lifemapper</a:t>
              </a:r>
              <a:r>
                <a:rPr lang="en-US" sz="1600" dirty="0" smtClean="0"/>
                <a:t>-compute</a:t>
              </a:r>
            </a:p>
            <a:p>
              <a:pPr>
                <a:lnSpc>
                  <a:spcPct val="120000"/>
                </a:lnSpc>
              </a:pPr>
              <a:r>
                <a:rPr lang="en-US" sz="1600" dirty="0" smtClean="0"/>
                <a:t>  </a:t>
              </a:r>
              <a:r>
                <a:rPr lang="en-US" sz="1600" dirty="0" err="1" smtClean="0"/>
                <a:t>lifemapper</a:t>
              </a:r>
              <a:r>
                <a:rPr lang="en-US" sz="1600" dirty="0" smtClean="0"/>
                <a:t>-server</a:t>
              </a:r>
            </a:p>
            <a:p>
              <a:pPr>
                <a:lnSpc>
                  <a:spcPct val="120000"/>
                </a:lnSpc>
              </a:pPr>
              <a:r>
                <a:rPr lang="en-US" sz="1600" dirty="0" smtClean="0"/>
                <a:t>  </a:t>
              </a:r>
              <a:r>
                <a:rPr lang="en-US" sz="1600" dirty="0" err="1" smtClean="0">
                  <a:solidFill>
                    <a:srgbClr val="FF0000"/>
                  </a:solidFill>
                </a:rPr>
                <a:t>ipop</a:t>
              </a:r>
              <a:endParaRPr lang="en-US" sz="1600" dirty="0" smtClean="0">
                <a:solidFill>
                  <a:srgbClr val="FF0000"/>
                </a:solidFill>
              </a:endParaRPr>
            </a:p>
            <a:p>
              <a:pPr>
                <a:lnSpc>
                  <a:spcPct val="120000"/>
                </a:lnSpc>
              </a:pPr>
              <a:r>
                <a:rPr lang="en-US" sz="1600" dirty="0" smtClean="0"/>
                <a:t>  </a:t>
              </a:r>
              <a:r>
                <a:rPr lang="en-US" sz="1600" dirty="0" err="1" smtClean="0"/>
                <a:t>dynip</a:t>
              </a:r>
              <a:endParaRPr lang="en-US" sz="1600" dirty="0" smtClean="0"/>
            </a:p>
            <a:p>
              <a:pPr>
                <a:lnSpc>
                  <a:spcPct val="120000"/>
                </a:lnSpc>
              </a:pPr>
              <a:r>
                <a:rPr lang="en-US" sz="1600" dirty="0" smtClean="0"/>
                <a:t>  vine (package)</a:t>
              </a:r>
              <a:endParaRPr lang="en-US" sz="1600" dirty="0"/>
            </a:p>
          </p:txBody>
        </p:sp>
      </p:grp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C2F76-2551-E449-8161-58A2C01B4CB4}" type="datetime1">
              <a:rPr lang="en-US" smtClean="0"/>
              <a:t>4/9/15</a:t>
            </a:fld>
            <a:endParaRPr lang="en-US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1F148-F956-214A-98F9-0C2AED318440}" type="slidenum">
              <a:rPr lang="en-US" smtClean="0"/>
              <a:t>6</a:t>
            </a:fld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694436" y="1507745"/>
            <a:ext cx="5754079" cy="5083742"/>
            <a:chOff x="714636" y="1549609"/>
            <a:chExt cx="5754079" cy="5083742"/>
          </a:xfrm>
        </p:grpSpPr>
        <p:grpSp>
          <p:nvGrpSpPr>
            <p:cNvPr id="29" name="Group 28"/>
            <p:cNvGrpSpPr/>
            <p:nvPr/>
          </p:nvGrpSpPr>
          <p:grpSpPr>
            <a:xfrm>
              <a:off x="714636" y="1549609"/>
              <a:ext cx="5754079" cy="4786503"/>
              <a:chOff x="714636" y="1549609"/>
              <a:chExt cx="5754079" cy="4786503"/>
            </a:xfrm>
          </p:grpSpPr>
          <p:grpSp>
            <p:nvGrpSpPr>
              <p:cNvPr id="248" name="Group 247"/>
              <p:cNvGrpSpPr/>
              <p:nvPr/>
            </p:nvGrpSpPr>
            <p:grpSpPr>
              <a:xfrm>
                <a:off x="714636" y="1549609"/>
                <a:ext cx="5068588" cy="4786503"/>
                <a:chOff x="378079" y="1549609"/>
                <a:chExt cx="5068588" cy="4786503"/>
              </a:xfrm>
            </p:grpSpPr>
            <p:grpSp>
              <p:nvGrpSpPr>
                <p:cNvPr id="10" name="Group 9"/>
                <p:cNvGrpSpPr/>
                <p:nvPr/>
              </p:nvGrpSpPr>
              <p:grpSpPr>
                <a:xfrm>
                  <a:off x="378079" y="1549609"/>
                  <a:ext cx="5068588" cy="3157858"/>
                  <a:chOff x="378079" y="1549609"/>
                  <a:chExt cx="5068588" cy="3157858"/>
                </a:xfrm>
              </p:grpSpPr>
              <p:grpSp>
                <p:nvGrpSpPr>
                  <p:cNvPr id="8" name="Group 7"/>
                  <p:cNvGrpSpPr/>
                  <p:nvPr/>
                </p:nvGrpSpPr>
                <p:grpSpPr>
                  <a:xfrm>
                    <a:off x="3977640" y="1549609"/>
                    <a:ext cx="1469027" cy="3157858"/>
                    <a:chOff x="4014807" y="1549609"/>
                    <a:chExt cx="1469027" cy="2698696"/>
                  </a:xfrm>
                </p:grpSpPr>
                <p:grpSp>
                  <p:nvGrpSpPr>
                    <p:cNvPr id="110" name="Group 109"/>
                    <p:cNvGrpSpPr/>
                    <p:nvPr/>
                  </p:nvGrpSpPr>
                  <p:grpSpPr>
                    <a:xfrm>
                      <a:off x="4014807" y="1549609"/>
                      <a:ext cx="1469027" cy="2698696"/>
                      <a:chOff x="506980" y="1481845"/>
                      <a:chExt cx="2776196" cy="4300423"/>
                    </a:xfrm>
                  </p:grpSpPr>
                  <p:sp>
                    <p:nvSpPr>
                      <p:cNvPr id="111" name="Rounded Rectangle 110"/>
                      <p:cNvSpPr/>
                      <p:nvPr/>
                    </p:nvSpPr>
                    <p:spPr>
                      <a:xfrm>
                        <a:off x="506980" y="1481845"/>
                        <a:ext cx="2776196" cy="4300423"/>
                      </a:xfrm>
                      <a:prstGeom prst="roundRect">
                        <a:avLst/>
                      </a:prstGeom>
                      <a:gradFill>
                        <a:gsLst>
                          <a:gs pos="0">
                            <a:schemeClr val="accent1">
                              <a:lumMod val="40000"/>
                              <a:lumOff val="60000"/>
                            </a:schemeClr>
                          </a:gs>
                          <a:gs pos="100000">
                            <a:schemeClr val="bg1"/>
                          </a:gs>
                        </a:gsLst>
                      </a:gradFill>
                    </p:spPr>
                    <p:style>
                      <a:lnRef idx="0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3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2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112" name="TextBox 111"/>
                      <p:cNvSpPr txBox="1"/>
                      <p:nvPr/>
                    </p:nvSpPr>
                    <p:spPr>
                      <a:xfrm>
                        <a:off x="762514" y="1675191"/>
                        <a:ext cx="2452275" cy="63758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000" b="1" dirty="0" smtClean="0">
                            <a:solidFill>
                              <a:srgbClr val="0A60D5"/>
                            </a:solidFill>
                          </a:rPr>
                          <a:t>UF</a:t>
                        </a:r>
                      </a:p>
                    </p:txBody>
                  </p:sp>
                </p:grpSp>
                <p:sp>
                  <p:nvSpPr>
                    <p:cNvPr id="200" name="TextBox 199"/>
                    <p:cNvSpPr txBox="1"/>
                    <p:nvPr/>
                  </p:nvSpPr>
                  <p:spPr>
                    <a:xfrm>
                      <a:off x="4518372" y="3871909"/>
                      <a:ext cx="45397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b="1" dirty="0" smtClean="0"/>
                        <a:t>site</a:t>
                      </a:r>
                      <a:endParaRPr lang="en-US" sz="1400" b="1" dirty="0"/>
                    </a:p>
                  </p:txBody>
                </p:sp>
              </p:grpSp>
              <p:grpSp>
                <p:nvGrpSpPr>
                  <p:cNvPr id="5" name="Group 4"/>
                  <p:cNvGrpSpPr/>
                  <p:nvPr/>
                </p:nvGrpSpPr>
                <p:grpSpPr>
                  <a:xfrm>
                    <a:off x="378079" y="1549609"/>
                    <a:ext cx="1469027" cy="3157858"/>
                    <a:chOff x="378079" y="1549609"/>
                    <a:chExt cx="1469027" cy="2698696"/>
                  </a:xfrm>
                </p:grpSpPr>
                <p:grpSp>
                  <p:nvGrpSpPr>
                    <p:cNvPr id="150" name="Group 149"/>
                    <p:cNvGrpSpPr/>
                    <p:nvPr/>
                  </p:nvGrpSpPr>
                  <p:grpSpPr>
                    <a:xfrm>
                      <a:off x="378079" y="1549609"/>
                      <a:ext cx="1469027" cy="2698696"/>
                      <a:chOff x="506980" y="1481845"/>
                      <a:chExt cx="2776196" cy="4300423"/>
                    </a:xfrm>
                  </p:grpSpPr>
                  <p:sp>
                    <p:nvSpPr>
                      <p:cNvPr id="167" name="Rounded Rectangle 166"/>
                      <p:cNvSpPr/>
                      <p:nvPr/>
                    </p:nvSpPr>
                    <p:spPr>
                      <a:xfrm>
                        <a:off x="506980" y="1481845"/>
                        <a:ext cx="2776196" cy="4300423"/>
                      </a:xfrm>
                      <a:prstGeom prst="roundRect">
                        <a:avLst/>
                      </a:prstGeom>
                      <a:gradFill>
                        <a:gsLst>
                          <a:gs pos="0">
                            <a:schemeClr val="accent1">
                              <a:lumMod val="40000"/>
                              <a:lumOff val="60000"/>
                            </a:schemeClr>
                          </a:gs>
                          <a:gs pos="100000">
                            <a:schemeClr val="bg1"/>
                          </a:gs>
                        </a:gsLst>
                      </a:gradFill>
                    </p:spPr>
                    <p:style>
                      <a:lnRef idx="0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3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2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168" name="TextBox 167"/>
                      <p:cNvSpPr txBox="1"/>
                      <p:nvPr/>
                    </p:nvSpPr>
                    <p:spPr>
                      <a:xfrm>
                        <a:off x="762514" y="1675192"/>
                        <a:ext cx="2452276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000" b="1" dirty="0" smtClean="0">
                            <a:solidFill>
                              <a:srgbClr val="0A60D5"/>
                            </a:solidFill>
                          </a:rPr>
                          <a:t>SDSC</a:t>
                        </a:r>
                      </a:p>
                    </p:txBody>
                  </p:sp>
                </p:grpSp>
                <p:sp>
                  <p:nvSpPr>
                    <p:cNvPr id="201" name="TextBox 200"/>
                    <p:cNvSpPr txBox="1"/>
                    <p:nvPr/>
                  </p:nvSpPr>
                  <p:spPr>
                    <a:xfrm>
                      <a:off x="827493" y="3883693"/>
                      <a:ext cx="45397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b="1" dirty="0" smtClean="0"/>
                        <a:t>site</a:t>
                      </a:r>
                      <a:endParaRPr lang="en-US" sz="1400" b="1" dirty="0"/>
                    </a:p>
                  </p:txBody>
                </p:sp>
              </p:grpSp>
              <p:grpSp>
                <p:nvGrpSpPr>
                  <p:cNvPr id="7" name="Group 6"/>
                  <p:cNvGrpSpPr/>
                  <p:nvPr/>
                </p:nvGrpSpPr>
                <p:grpSpPr>
                  <a:xfrm>
                    <a:off x="2173849" y="1549609"/>
                    <a:ext cx="1469027" cy="3157858"/>
                    <a:chOff x="2173849" y="1549609"/>
                    <a:chExt cx="1469027" cy="2698696"/>
                  </a:xfrm>
                </p:grpSpPr>
                <p:grpSp>
                  <p:nvGrpSpPr>
                    <p:cNvPr id="107" name="Group 106"/>
                    <p:cNvGrpSpPr/>
                    <p:nvPr/>
                  </p:nvGrpSpPr>
                  <p:grpSpPr>
                    <a:xfrm>
                      <a:off x="2173849" y="1549609"/>
                      <a:ext cx="1469027" cy="2698696"/>
                      <a:chOff x="506980" y="1481845"/>
                      <a:chExt cx="2776196" cy="4300423"/>
                    </a:xfrm>
                  </p:grpSpPr>
                  <p:sp>
                    <p:nvSpPr>
                      <p:cNvPr id="108" name="Rounded Rectangle 107"/>
                      <p:cNvSpPr/>
                      <p:nvPr/>
                    </p:nvSpPr>
                    <p:spPr>
                      <a:xfrm>
                        <a:off x="506980" y="1481845"/>
                        <a:ext cx="2776196" cy="4300423"/>
                      </a:xfrm>
                      <a:prstGeom prst="roundRect">
                        <a:avLst/>
                      </a:prstGeom>
                      <a:gradFill>
                        <a:gsLst>
                          <a:gs pos="0">
                            <a:schemeClr val="accent1">
                              <a:lumMod val="40000"/>
                              <a:lumOff val="60000"/>
                            </a:schemeClr>
                          </a:gs>
                          <a:gs pos="100000">
                            <a:schemeClr val="bg1"/>
                          </a:gs>
                        </a:gsLst>
                      </a:gradFill>
                    </p:spPr>
                    <p:style>
                      <a:lnRef idx="0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3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2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109" name="TextBox 108"/>
                      <p:cNvSpPr txBox="1"/>
                      <p:nvPr/>
                    </p:nvSpPr>
                    <p:spPr>
                      <a:xfrm>
                        <a:off x="762514" y="1675192"/>
                        <a:ext cx="2452276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2000" b="1" dirty="0" smtClean="0">
                            <a:solidFill>
                              <a:srgbClr val="0A60D5"/>
                            </a:solidFill>
                          </a:rPr>
                          <a:t>SDSC</a:t>
                        </a:r>
                      </a:p>
                    </p:txBody>
                  </p:sp>
                </p:grpSp>
                <p:sp>
                  <p:nvSpPr>
                    <p:cNvPr id="202" name="TextBox 201"/>
                    <p:cNvSpPr txBox="1"/>
                    <p:nvPr/>
                  </p:nvSpPr>
                  <p:spPr>
                    <a:xfrm>
                      <a:off x="2428044" y="3894802"/>
                      <a:ext cx="103413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400" b="1" dirty="0" smtClean="0"/>
                        <a:t>Central site</a:t>
                      </a:r>
                      <a:endParaRPr lang="en-US" sz="1400" b="1" dirty="0"/>
                    </a:p>
                  </p:txBody>
                </p:sp>
              </p:grpSp>
              <p:grpSp>
                <p:nvGrpSpPr>
                  <p:cNvPr id="9" name="Group 8"/>
                  <p:cNvGrpSpPr/>
                  <p:nvPr/>
                </p:nvGrpSpPr>
                <p:grpSpPr>
                  <a:xfrm>
                    <a:off x="513295" y="2122074"/>
                    <a:ext cx="4765494" cy="2138229"/>
                    <a:chOff x="513295" y="4445773"/>
                    <a:chExt cx="4765494" cy="2138229"/>
                  </a:xfrm>
                </p:grpSpPr>
                <p:cxnSp>
                  <p:nvCxnSpPr>
                    <p:cNvPr id="26" name="Straight Connector 25"/>
                    <p:cNvCxnSpPr/>
                    <p:nvPr/>
                  </p:nvCxnSpPr>
                  <p:spPr>
                    <a:xfrm>
                      <a:off x="1096664" y="5432528"/>
                      <a:ext cx="3276975" cy="0"/>
                    </a:xfrm>
                    <a:prstGeom prst="line">
                      <a:avLst/>
                    </a:prstGeom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35" name="Group 34"/>
                    <p:cNvGrpSpPr/>
                    <p:nvPr/>
                  </p:nvGrpSpPr>
                  <p:grpSpPr>
                    <a:xfrm>
                      <a:off x="513295" y="4445773"/>
                      <a:ext cx="1159537" cy="2138229"/>
                      <a:chOff x="2081060" y="2526313"/>
                      <a:chExt cx="1159537" cy="2138229"/>
                    </a:xfrm>
                  </p:grpSpPr>
                  <p:grpSp>
                    <p:nvGrpSpPr>
                      <p:cNvPr id="119" name="Group 118"/>
                      <p:cNvGrpSpPr/>
                      <p:nvPr/>
                    </p:nvGrpSpPr>
                    <p:grpSpPr>
                      <a:xfrm>
                        <a:off x="2081060" y="2704457"/>
                        <a:ext cx="1159537" cy="1960085"/>
                        <a:chOff x="739719" y="3653306"/>
                        <a:chExt cx="1159537" cy="1960085"/>
                      </a:xfrm>
                    </p:grpSpPr>
                    <p:grpSp>
                      <p:nvGrpSpPr>
                        <p:cNvPr id="120" name="Group 119"/>
                        <p:cNvGrpSpPr/>
                        <p:nvPr/>
                      </p:nvGrpSpPr>
                      <p:grpSpPr>
                        <a:xfrm>
                          <a:off x="1020403" y="4230297"/>
                          <a:ext cx="552450" cy="1383094"/>
                          <a:chOff x="1020403" y="4230297"/>
                          <a:chExt cx="552450" cy="1383094"/>
                        </a:xfrm>
                      </p:grpSpPr>
                      <p:cxnSp>
                        <p:nvCxnSpPr>
                          <p:cNvPr id="122" name="Straight Connector 121"/>
                          <p:cNvCxnSpPr/>
                          <p:nvPr/>
                        </p:nvCxnSpPr>
                        <p:spPr>
                          <a:xfrm>
                            <a:off x="1319488" y="4230297"/>
                            <a:ext cx="0" cy="286511"/>
                          </a:xfrm>
                          <a:prstGeom prst="line">
                            <a:avLst/>
                          </a:prstGeom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grpSp>
                        <p:nvGrpSpPr>
                          <p:cNvPr id="123" name="Group 122"/>
                          <p:cNvGrpSpPr/>
                          <p:nvPr/>
                        </p:nvGrpSpPr>
                        <p:grpSpPr>
                          <a:xfrm>
                            <a:off x="1020403" y="4378466"/>
                            <a:ext cx="552450" cy="1234925"/>
                            <a:chOff x="1020403" y="4378466"/>
                            <a:chExt cx="552450" cy="1234925"/>
                          </a:xfrm>
                        </p:grpSpPr>
                        <p:grpSp>
                          <p:nvGrpSpPr>
                            <p:cNvPr id="124" name="Group 123"/>
                            <p:cNvGrpSpPr/>
                            <p:nvPr/>
                          </p:nvGrpSpPr>
                          <p:grpSpPr>
                            <a:xfrm>
                              <a:off x="1136608" y="4539226"/>
                              <a:ext cx="320040" cy="286511"/>
                              <a:chOff x="4251960" y="4570564"/>
                              <a:chExt cx="320040" cy="286511"/>
                            </a:xfrm>
                          </p:grpSpPr>
                          <p:grpSp>
                            <p:nvGrpSpPr>
                              <p:cNvPr id="127" name="Group 126"/>
                              <p:cNvGrpSpPr/>
                              <p:nvPr/>
                            </p:nvGrpSpPr>
                            <p:grpSpPr>
                              <a:xfrm>
                                <a:off x="4251960" y="4570564"/>
                                <a:ext cx="137160" cy="286511"/>
                                <a:chOff x="4251960" y="4570564"/>
                                <a:chExt cx="137160" cy="286511"/>
                              </a:xfrm>
                            </p:grpSpPr>
                            <p:cxnSp>
                              <p:nvCxnSpPr>
                                <p:cNvPr id="133" name="Straight Connector 132"/>
                                <p:cNvCxnSpPr/>
                                <p:nvPr/>
                              </p:nvCxnSpPr>
                              <p:spPr>
                                <a:xfrm>
                                  <a:off x="4251960" y="4570564"/>
                                  <a:ext cx="0" cy="286511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34" name="Straight Connector 133"/>
                                <p:cNvCxnSpPr/>
                                <p:nvPr/>
                              </p:nvCxnSpPr>
                              <p:spPr>
                                <a:xfrm>
                                  <a:off x="4297680" y="4570564"/>
                                  <a:ext cx="0" cy="286511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35" name="Straight Connector 134"/>
                                <p:cNvCxnSpPr/>
                                <p:nvPr/>
                              </p:nvCxnSpPr>
                              <p:spPr>
                                <a:xfrm>
                                  <a:off x="4343400" y="4570564"/>
                                  <a:ext cx="0" cy="286511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36" name="Straight Connector 135"/>
                                <p:cNvCxnSpPr/>
                                <p:nvPr/>
                              </p:nvCxnSpPr>
                              <p:spPr>
                                <a:xfrm>
                                  <a:off x="4389120" y="4570564"/>
                                  <a:ext cx="0" cy="286511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grpSp>
                            <p:nvGrpSpPr>
                              <p:cNvPr id="128" name="Group 127"/>
                              <p:cNvGrpSpPr/>
                              <p:nvPr/>
                            </p:nvGrpSpPr>
                            <p:grpSpPr>
                              <a:xfrm>
                                <a:off x="4434840" y="4570564"/>
                                <a:ext cx="137160" cy="286511"/>
                                <a:chOff x="4251960" y="4570564"/>
                                <a:chExt cx="137160" cy="286511"/>
                              </a:xfrm>
                            </p:grpSpPr>
                            <p:cxnSp>
                              <p:nvCxnSpPr>
                                <p:cNvPr id="129" name="Straight Connector 128"/>
                                <p:cNvCxnSpPr/>
                                <p:nvPr/>
                              </p:nvCxnSpPr>
                              <p:spPr>
                                <a:xfrm>
                                  <a:off x="4251960" y="4570564"/>
                                  <a:ext cx="0" cy="286511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30" name="Straight Connector 129"/>
                                <p:cNvCxnSpPr/>
                                <p:nvPr/>
                              </p:nvCxnSpPr>
                              <p:spPr>
                                <a:xfrm>
                                  <a:off x="4297680" y="4570564"/>
                                  <a:ext cx="0" cy="286511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31" name="Straight Connector 130"/>
                                <p:cNvCxnSpPr/>
                                <p:nvPr/>
                              </p:nvCxnSpPr>
                              <p:spPr>
                                <a:xfrm>
                                  <a:off x="4343400" y="4570564"/>
                                  <a:ext cx="0" cy="286511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  <p:cxnSp>
                              <p:nvCxnSpPr>
                                <p:cNvPr id="132" name="Straight Connector 131"/>
                                <p:cNvCxnSpPr/>
                                <p:nvPr/>
                              </p:nvCxnSpPr>
                              <p:spPr>
                                <a:xfrm>
                                  <a:off x="4389120" y="4570564"/>
                                  <a:ext cx="0" cy="286511"/>
                                </a:xfrm>
                                <a:prstGeom prst="line">
                                  <a:avLst/>
                                </a:prstGeom>
                              </p:spPr>
                              <p:style>
                                <a:lnRef idx="2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1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</p:grpSp>
                        <p:pic>
                          <p:nvPicPr>
                            <p:cNvPr id="125" name="Picture 124"/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020403" y="4378466"/>
                              <a:ext cx="552450" cy="228600"/>
                            </a:xfrm>
                            <a:prstGeom prst="rect">
                              <a:avLst/>
                            </a:prstGeom>
                          </p:spPr>
                        </p:pic>
                        <p:pic>
                          <p:nvPicPr>
                            <p:cNvPr id="126" name="Picture 125" descr="Screen shot 2013-10-03 at 6.11.14 PM.png"/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080728" y="4744355"/>
                              <a:ext cx="431800" cy="869036"/>
                            </a:xfrm>
                            <a:prstGeom prst="rect">
                              <a:avLst/>
                            </a:prstGeom>
                          </p:spPr>
                        </p:pic>
                      </p:grpSp>
                    </p:grpSp>
                    <p:sp>
                      <p:nvSpPr>
                        <p:cNvPr id="121" name="Cloud 120"/>
                        <p:cNvSpPr/>
                        <p:nvPr/>
                      </p:nvSpPr>
                      <p:spPr>
                        <a:xfrm>
                          <a:off x="739719" y="3653306"/>
                          <a:ext cx="1159537" cy="607351"/>
                        </a:xfrm>
                        <a:prstGeom prst="cloud">
                          <a:avLst/>
                        </a:prstGeom>
                        <a:gradFill>
                          <a:gsLst>
                            <a:gs pos="0">
                              <a:schemeClr val="accent1">
                                <a:lumMod val="20000"/>
                                <a:lumOff val="80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</a:gradFill>
                        <a:ln w="12700"/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 b="1" dirty="0">
                            <a:solidFill>
                              <a:srgbClr val="0000FF"/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6" name="Group 5"/>
                      <p:cNvGrpSpPr/>
                      <p:nvPr/>
                    </p:nvGrpSpPr>
                    <p:grpSpPr>
                      <a:xfrm>
                        <a:off x="2300025" y="2704457"/>
                        <a:ext cx="431799" cy="593294"/>
                        <a:chOff x="4267200" y="3527964"/>
                        <a:chExt cx="431799" cy="593294"/>
                      </a:xfrm>
                    </p:grpSpPr>
                    <p:pic>
                      <p:nvPicPr>
                        <p:cNvPr id="4" name="Picture 3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267200" y="3527964"/>
                          <a:ext cx="323615" cy="593294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3" name="TextBox 2"/>
                        <p:cNvSpPr txBox="1"/>
                        <p:nvPr/>
                      </p:nvSpPr>
                      <p:spPr>
                        <a:xfrm>
                          <a:off x="4267200" y="3677740"/>
                          <a:ext cx="431799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200" b="1" dirty="0" smtClean="0">
                              <a:solidFill>
                                <a:srgbClr val="EFBE00"/>
                              </a:solidFill>
                            </a:rPr>
                            <a:t>LS</a:t>
                          </a:r>
                          <a:endParaRPr lang="en-US" sz="1200" b="1" dirty="0">
                            <a:solidFill>
                              <a:srgbClr val="EFBE00"/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137" name="Group 136"/>
                      <p:cNvGrpSpPr/>
                      <p:nvPr/>
                    </p:nvGrpSpPr>
                    <p:grpSpPr>
                      <a:xfrm>
                        <a:off x="2660829" y="2526313"/>
                        <a:ext cx="431799" cy="593294"/>
                        <a:chOff x="4267200" y="3527964"/>
                        <a:chExt cx="431799" cy="593294"/>
                      </a:xfrm>
                    </p:grpSpPr>
                    <p:pic>
                      <p:nvPicPr>
                        <p:cNvPr id="138" name="Picture 137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267200" y="3527964"/>
                          <a:ext cx="323615" cy="593294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139" name="TextBox 138"/>
                        <p:cNvSpPr txBox="1"/>
                        <p:nvPr/>
                      </p:nvSpPr>
                      <p:spPr>
                        <a:xfrm>
                          <a:off x="4267200" y="3677740"/>
                          <a:ext cx="431799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200" b="1" dirty="0">
                              <a:solidFill>
                                <a:srgbClr val="EFBE00"/>
                              </a:solidFill>
                            </a:rPr>
                            <a:t>L</a:t>
                          </a:r>
                          <a:r>
                            <a:rPr lang="en-US" sz="1200" b="1" dirty="0" smtClean="0">
                              <a:solidFill>
                                <a:srgbClr val="EFBE00"/>
                              </a:solidFill>
                            </a:rPr>
                            <a:t>C</a:t>
                          </a:r>
                          <a:endParaRPr lang="en-US" sz="1200" b="1" dirty="0">
                            <a:solidFill>
                              <a:srgbClr val="EFBE00"/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24" name="Group 23"/>
                    <p:cNvGrpSpPr/>
                    <p:nvPr/>
                  </p:nvGrpSpPr>
                  <p:grpSpPr>
                    <a:xfrm>
                      <a:off x="2324847" y="4511573"/>
                      <a:ext cx="1205819" cy="1622737"/>
                      <a:chOff x="2963520" y="1939721"/>
                      <a:chExt cx="1205819" cy="1622737"/>
                    </a:xfrm>
                  </p:grpSpPr>
                  <p:grpSp>
                    <p:nvGrpSpPr>
                      <p:cNvPr id="74" name="Group 73"/>
                      <p:cNvGrpSpPr/>
                      <p:nvPr/>
                    </p:nvGrpSpPr>
                    <p:grpSpPr>
                      <a:xfrm>
                        <a:off x="3111592" y="2624738"/>
                        <a:ext cx="831859" cy="937720"/>
                        <a:chOff x="5244646" y="4416037"/>
                        <a:chExt cx="831859" cy="937720"/>
                      </a:xfrm>
                    </p:grpSpPr>
                    <p:cxnSp>
                      <p:nvCxnSpPr>
                        <p:cNvPr id="76" name="Straight Connector 75"/>
                        <p:cNvCxnSpPr/>
                        <p:nvPr/>
                      </p:nvCxnSpPr>
                      <p:spPr>
                        <a:xfrm>
                          <a:off x="5662154" y="4416037"/>
                          <a:ext cx="0" cy="286511"/>
                        </a:xfrm>
                        <a:prstGeom prst="line">
                          <a:avLst/>
                        </a:prstGeom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77" name="Group 76"/>
                        <p:cNvGrpSpPr/>
                        <p:nvPr/>
                      </p:nvGrpSpPr>
                      <p:grpSpPr>
                        <a:xfrm>
                          <a:off x="5244646" y="4607066"/>
                          <a:ext cx="831859" cy="746691"/>
                          <a:chOff x="5244646" y="4607066"/>
                          <a:chExt cx="831859" cy="746691"/>
                        </a:xfrm>
                      </p:grpSpPr>
                      <p:grpSp>
                        <p:nvGrpSpPr>
                          <p:cNvPr id="78" name="Group 77"/>
                          <p:cNvGrpSpPr/>
                          <p:nvPr/>
                        </p:nvGrpSpPr>
                        <p:grpSpPr>
                          <a:xfrm>
                            <a:off x="5383358" y="4635619"/>
                            <a:ext cx="548641" cy="295714"/>
                            <a:chOff x="6245351" y="5585784"/>
                            <a:chExt cx="548641" cy="295714"/>
                          </a:xfrm>
                        </p:grpSpPr>
                        <p:cxnSp>
                          <p:nvCxnSpPr>
                            <p:cNvPr id="85" name="Straight Connector 84"/>
                            <p:cNvCxnSpPr/>
                            <p:nvPr/>
                          </p:nvCxnSpPr>
                          <p:spPr>
                            <a:xfrm>
                              <a:off x="6248158" y="5594986"/>
                              <a:ext cx="0" cy="286511"/>
                            </a:xfrm>
                            <a:prstGeom prst="line">
                              <a:avLst/>
                            </a:prstGeom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86" name="Straight Connector 85"/>
                            <p:cNvCxnSpPr/>
                            <p:nvPr/>
                          </p:nvCxnSpPr>
                          <p:spPr>
                            <a:xfrm>
                              <a:off x="6245351" y="5594986"/>
                              <a:ext cx="539496" cy="1"/>
                            </a:xfrm>
                            <a:prstGeom prst="line">
                              <a:avLst/>
                            </a:prstGeom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87" name="Straight Connector 86"/>
                            <p:cNvCxnSpPr/>
                            <p:nvPr/>
                          </p:nvCxnSpPr>
                          <p:spPr>
                            <a:xfrm>
                              <a:off x="6428232" y="5585784"/>
                              <a:ext cx="0" cy="286511"/>
                            </a:xfrm>
                            <a:prstGeom prst="line">
                              <a:avLst/>
                            </a:prstGeom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88" name="Straight Connector 87"/>
                            <p:cNvCxnSpPr/>
                            <p:nvPr/>
                          </p:nvCxnSpPr>
                          <p:spPr>
                            <a:xfrm>
                              <a:off x="6609945" y="5594986"/>
                              <a:ext cx="0" cy="286511"/>
                            </a:xfrm>
                            <a:prstGeom prst="line">
                              <a:avLst/>
                            </a:prstGeom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89" name="Straight Connector 88"/>
                            <p:cNvCxnSpPr/>
                            <p:nvPr/>
                          </p:nvCxnSpPr>
                          <p:spPr>
                            <a:xfrm>
                              <a:off x="6793992" y="5594987"/>
                              <a:ext cx="0" cy="286511"/>
                            </a:xfrm>
                            <a:prstGeom prst="line">
                              <a:avLst/>
                            </a:prstGeom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pic>
                        <p:nvPicPr>
                          <p:cNvPr id="79" name="Picture 78" descr="Screen Shot 2015-03-30 at 4.32.35 PM.png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 flipV="1">
                            <a:off x="5244646" y="4607066"/>
                            <a:ext cx="762000" cy="106754"/>
                          </a:xfrm>
                          <a:prstGeom prst="rect">
                            <a:avLst/>
                          </a:prstGeom>
                        </p:spPr>
                      </p:pic>
                      <p:grpSp>
                        <p:nvGrpSpPr>
                          <p:cNvPr id="80" name="Group 79"/>
                          <p:cNvGrpSpPr/>
                          <p:nvPr/>
                        </p:nvGrpSpPr>
                        <p:grpSpPr>
                          <a:xfrm>
                            <a:off x="5246608" y="4830309"/>
                            <a:ext cx="829897" cy="523448"/>
                            <a:chOff x="3891071" y="5198400"/>
                            <a:chExt cx="1962855" cy="1012517"/>
                          </a:xfrm>
                        </p:grpSpPr>
                        <p:pic>
                          <p:nvPicPr>
                            <p:cNvPr id="81" name="Picture 80"/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891071" y="5207617"/>
                              <a:ext cx="495300" cy="1003300"/>
                            </a:xfrm>
                            <a:prstGeom prst="rect">
                              <a:avLst/>
                            </a:prstGeom>
                          </p:spPr>
                        </p:pic>
                        <p:pic>
                          <p:nvPicPr>
                            <p:cNvPr id="82" name="Picture 81"/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386371" y="5207617"/>
                              <a:ext cx="495300" cy="1003300"/>
                            </a:xfrm>
                            <a:prstGeom prst="rect">
                              <a:avLst/>
                            </a:prstGeom>
                          </p:spPr>
                        </p:pic>
                        <p:pic>
                          <p:nvPicPr>
                            <p:cNvPr id="83" name="Picture 82"/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881671" y="5207617"/>
                              <a:ext cx="495300" cy="1003300"/>
                            </a:xfrm>
                            <a:prstGeom prst="rect">
                              <a:avLst/>
                            </a:prstGeom>
                          </p:spPr>
                        </p:pic>
                        <p:pic>
                          <p:nvPicPr>
                            <p:cNvPr id="84" name="Picture 83"/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358626" y="5198400"/>
                              <a:ext cx="495300" cy="1003300"/>
                            </a:xfrm>
                            <a:prstGeom prst="rect">
                              <a:avLst/>
                            </a:prstGeom>
                          </p:spPr>
                        </p:pic>
                      </p:grpSp>
                    </p:grpSp>
                  </p:grpSp>
                  <p:sp>
                    <p:nvSpPr>
                      <p:cNvPr id="75" name="Cloud 74"/>
                      <p:cNvSpPr/>
                      <p:nvPr/>
                    </p:nvSpPr>
                    <p:spPr>
                      <a:xfrm>
                        <a:off x="2963520" y="1939721"/>
                        <a:ext cx="1205819" cy="778785"/>
                      </a:xfrm>
                      <a:prstGeom prst="cloud">
                        <a:avLst/>
                      </a:prstGeom>
                      <a:gradFill>
                        <a:gsLst>
                          <a:gs pos="0">
                            <a:schemeClr val="accent1">
                              <a:lumMod val="20000"/>
                              <a:lumOff val="80000"/>
                            </a:schemeClr>
                          </a:gs>
                          <a:gs pos="100000">
                            <a:schemeClr val="bg1"/>
                          </a:gs>
                        </a:gsLst>
                      </a:gradFill>
                      <a:ln w="12700"/>
                      <a:effectLst>
                        <a:innerShdw blurRad="63500" dist="50800" dir="13500000">
                          <a:srgbClr val="000000">
                            <a:alpha val="50000"/>
                          </a:srgbClr>
                        </a:innerShdw>
                      </a:effectLst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400" b="1" dirty="0">
                          <a:solidFill>
                            <a:srgbClr val="0000FF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73" name="Group 72"/>
                    <p:cNvGrpSpPr/>
                    <p:nvPr/>
                  </p:nvGrpSpPr>
                  <p:grpSpPr>
                    <a:xfrm>
                      <a:off x="4119252" y="4530211"/>
                      <a:ext cx="1159537" cy="1626088"/>
                      <a:chOff x="5645207" y="2634021"/>
                      <a:chExt cx="1159537" cy="1626088"/>
                    </a:xfrm>
                  </p:grpSpPr>
                  <p:grpSp>
                    <p:nvGrpSpPr>
                      <p:cNvPr id="71" name="Group 70"/>
                      <p:cNvGrpSpPr/>
                      <p:nvPr/>
                    </p:nvGrpSpPr>
                    <p:grpSpPr>
                      <a:xfrm>
                        <a:off x="5645207" y="2782520"/>
                        <a:ext cx="1159537" cy="1477589"/>
                        <a:chOff x="3644194" y="4744355"/>
                        <a:chExt cx="1159537" cy="1477589"/>
                      </a:xfrm>
                    </p:grpSpPr>
                    <p:sp>
                      <p:nvSpPr>
                        <p:cNvPr id="55" name="Cloud 54"/>
                        <p:cNvSpPr/>
                        <p:nvPr/>
                      </p:nvSpPr>
                      <p:spPr>
                        <a:xfrm>
                          <a:off x="3644194" y="4744355"/>
                          <a:ext cx="1159537" cy="493051"/>
                        </a:xfrm>
                        <a:prstGeom prst="cloud">
                          <a:avLst/>
                        </a:prstGeom>
                        <a:gradFill>
                          <a:gsLst>
                            <a:gs pos="0">
                              <a:schemeClr val="accent1">
                                <a:lumMod val="20000"/>
                                <a:lumOff val="80000"/>
                              </a:schemeClr>
                            </a:gs>
                            <a:gs pos="100000">
                              <a:schemeClr val="bg1"/>
                            </a:gs>
                          </a:gsLst>
                        </a:gradFill>
                        <a:ln w="12700"/>
                        <a:effectLst>
                          <a:innerShdw blurRad="63500" dist="50800" dir="13500000">
                            <a:srgbClr val="000000">
                              <a:alpha val="50000"/>
                            </a:srgbClr>
                          </a:innerShdw>
                        </a:effectLst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400" b="1" dirty="0">
                            <a:solidFill>
                              <a:srgbClr val="0000FF"/>
                            </a:solidFill>
                          </a:endParaRPr>
                        </a:p>
                      </p:txBody>
                    </p:sp>
                    <p:grpSp>
                      <p:nvGrpSpPr>
                        <p:cNvPr id="65" name="Group 64"/>
                        <p:cNvGrpSpPr/>
                        <p:nvPr/>
                      </p:nvGrpSpPr>
                      <p:grpSpPr>
                        <a:xfrm>
                          <a:off x="3891071" y="5221214"/>
                          <a:ext cx="661446" cy="1000730"/>
                          <a:chOff x="3709821" y="5188269"/>
                          <a:chExt cx="661446" cy="1000730"/>
                        </a:xfrm>
                      </p:grpSpPr>
                      <p:cxnSp>
                        <p:nvCxnSpPr>
                          <p:cNvPr id="64" name="Straight Connector 63"/>
                          <p:cNvCxnSpPr/>
                          <p:nvPr/>
                        </p:nvCxnSpPr>
                        <p:spPr>
                          <a:xfrm>
                            <a:off x="4056615" y="5188269"/>
                            <a:ext cx="0" cy="286511"/>
                          </a:xfrm>
                          <a:prstGeom prst="line">
                            <a:avLst/>
                          </a:prstGeom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grpSp>
                        <p:nvGrpSpPr>
                          <p:cNvPr id="63" name="Group 62"/>
                          <p:cNvGrpSpPr/>
                          <p:nvPr/>
                        </p:nvGrpSpPr>
                        <p:grpSpPr>
                          <a:xfrm>
                            <a:off x="3709821" y="5348992"/>
                            <a:ext cx="661446" cy="840007"/>
                            <a:chOff x="3709821" y="5348992"/>
                            <a:chExt cx="661446" cy="840007"/>
                          </a:xfrm>
                        </p:grpSpPr>
                        <p:cxnSp>
                          <p:nvCxnSpPr>
                            <p:cNvPr id="61" name="Straight Connector 60"/>
                            <p:cNvCxnSpPr/>
                            <p:nvPr/>
                          </p:nvCxnSpPr>
                          <p:spPr>
                            <a:xfrm>
                              <a:off x="3891071" y="5499100"/>
                              <a:ext cx="0" cy="286511"/>
                            </a:xfrm>
                            <a:prstGeom prst="line">
                              <a:avLst/>
                            </a:prstGeom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62" name="Straight Connector 61"/>
                            <p:cNvCxnSpPr/>
                            <p:nvPr/>
                          </p:nvCxnSpPr>
                          <p:spPr>
                            <a:xfrm>
                              <a:off x="4199916" y="5508244"/>
                              <a:ext cx="0" cy="286511"/>
                            </a:xfrm>
                            <a:prstGeom prst="line">
                              <a:avLst/>
                            </a:prstGeom>
                          </p:spPr>
                          <p:style>
                            <a:lnRef idx="2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1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grpSp>
                          <p:nvGrpSpPr>
                            <p:cNvPr id="59" name="Group 58"/>
                            <p:cNvGrpSpPr/>
                            <p:nvPr/>
                          </p:nvGrpSpPr>
                          <p:grpSpPr>
                            <a:xfrm>
                              <a:off x="3719827" y="5613390"/>
                              <a:ext cx="651440" cy="575609"/>
                              <a:chOff x="3719827" y="5198400"/>
                              <a:chExt cx="971344" cy="990600"/>
                            </a:xfrm>
                          </p:grpSpPr>
                          <p:pic>
                            <p:nvPicPr>
                              <p:cNvPr id="57" name="Picture 56"/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10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719827" y="5198400"/>
                                <a:ext cx="495300" cy="9906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  <p:pic>
                            <p:nvPicPr>
                              <p:cNvPr id="58" name="Picture 57"/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10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4195871" y="5198400"/>
                                <a:ext cx="495300" cy="9906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grpSp>
                        <p:pic>
                          <p:nvPicPr>
                            <p:cNvPr id="60" name="Picture 59"/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709821" y="5348992"/>
                              <a:ext cx="661446" cy="228600"/>
                            </a:xfrm>
                            <a:prstGeom prst="rect">
                              <a:avLst/>
                            </a:prstGeom>
                          </p:spPr>
                        </p:pic>
                      </p:grpSp>
                    </p:grpSp>
                  </p:grpSp>
                  <p:grpSp>
                    <p:nvGrpSpPr>
                      <p:cNvPr id="143" name="Group 142"/>
                      <p:cNvGrpSpPr/>
                      <p:nvPr/>
                    </p:nvGrpSpPr>
                    <p:grpSpPr>
                      <a:xfrm>
                        <a:off x="6001663" y="2634021"/>
                        <a:ext cx="373261" cy="566741"/>
                        <a:chOff x="4504219" y="3483644"/>
                        <a:chExt cx="431801" cy="593294"/>
                      </a:xfrm>
                    </p:grpSpPr>
                    <p:pic>
                      <p:nvPicPr>
                        <p:cNvPr id="144" name="Picture 143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512071" y="3483644"/>
                          <a:ext cx="323614" cy="593294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145" name="TextBox 144"/>
                        <p:cNvSpPr txBox="1"/>
                        <p:nvPr/>
                      </p:nvSpPr>
                      <p:spPr>
                        <a:xfrm>
                          <a:off x="4504219" y="3726365"/>
                          <a:ext cx="431801" cy="28997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sz="1200" b="1" dirty="0">
                              <a:solidFill>
                                <a:srgbClr val="6EF569"/>
                              </a:solidFill>
                            </a:rPr>
                            <a:t>L</a:t>
                          </a:r>
                          <a:r>
                            <a:rPr lang="en-US" sz="1200" b="1" dirty="0" smtClean="0">
                              <a:solidFill>
                                <a:srgbClr val="6EF569"/>
                              </a:solidFill>
                            </a:rPr>
                            <a:t>C</a:t>
                          </a:r>
                          <a:endParaRPr lang="en-US" sz="1200" b="1" dirty="0">
                            <a:solidFill>
                              <a:srgbClr val="6EF569"/>
                            </a:solidFill>
                          </a:endParaRPr>
                        </a:p>
                      </p:txBody>
                    </p:sp>
                  </p:grpSp>
                </p:grpSp>
                <p:sp>
                  <p:nvSpPr>
                    <p:cNvPr id="182" name="Oval 181"/>
                    <p:cNvSpPr>
                      <a:spLocks noChangeAspect="1"/>
                    </p:cNvSpPr>
                    <p:nvPr/>
                  </p:nvSpPr>
                  <p:spPr>
                    <a:xfrm>
                      <a:off x="812032" y="4690667"/>
                      <a:ext cx="127679" cy="128016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FF0000"/>
                        </a:gs>
                        <a:gs pos="100000">
                          <a:srgbClr val="ECE0CE"/>
                        </a:gs>
                      </a:gsLst>
                    </a:gradFill>
                    <a:ln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3" name="Oval 182"/>
                    <p:cNvSpPr>
                      <a:spLocks noChangeAspect="1"/>
                    </p:cNvSpPr>
                    <p:nvPr/>
                  </p:nvSpPr>
                  <p:spPr>
                    <a:xfrm>
                      <a:off x="1184504" y="4542773"/>
                      <a:ext cx="127679" cy="128016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FF0000"/>
                        </a:gs>
                        <a:gs pos="100000">
                          <a:srgbClr val="ECE0CE"/>
                        </a:gs>
                      </a:gsLst>
                    </a:gradFill>
                    <a:ln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5" name="Oval 184"/>
                    <p:cNvSpPr>
                      <a:spLocks noChangeAspect="1"/>
                    </p:cNvSpPr>
                    <p:nvPr/>
                  </p:nvSpPr>
                  <p:spPr>
                    <a:xfrm>
                      <a:off x="926308" y="5804153"/>
                      <a:ext cx="127679" cy="128016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791CE9"/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</a:gradFill>
                    <a:ln>
                      <a:solidFill>
                        <a:srgbClr val="791CE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88" name="Oval 187"/>
                    <p:cNvSpPr>
                      <a:spLocks noChangeAspect="1"/>
                    </p:cNvSpPr>
                    <p:nvPr/>
                  </p:nvSpPr>
                  <p:spPr>
                    <a:xfrm flipH="1">
                      <a:off x="2487553" y="5685654"/>
                      <a:ext cx="152400" cy="152802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0000FF"/>
                        </a:gs>
                        <a:gs pos="100000">
                          <a:schemeClr val="tx2">
                            <a:lumMod val="20000"/>
                            <a:lumOff val="80000"/>
                          </a:schemeClr>
                        </a:gs>
                      </a:gsLst>
                    </a:gradFill>
                    <a:ln>
                      <a:solidFill>
                        <a:srgbClr val="0000F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1" name="Oval 190"/>
                    <p:cNvSpPr>
                      <a:spLocks noChangeAspect="1"/>
                    </p:cNvSpPr>
                    <p:nvPr/>
                  </p:nvSpPr>
                  <p:spPr>
                    <a:xfrm>
                      <a:off x="2499914" y="5868161"/>
                      <a:ext cx="127679" cy="128016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791CE9"/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</a:gradFill>
                    <a:ln>
                      <a:solidFill>
                        <a:srgbClr val="791CE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2" name="Oval 191"/>
                    <p:cNvSpPr>
                      <a:spLocks noChangeAspect="1"/>
                    </p:cNvSpPr>
                    <p:nvPr/>
                  </p:nvSpPr>
                  <p:spPr>
                    <a:xfrm>
                      <a:off x="4475712" y="5668332"/>
                      <a:ext cx="127679" cy="128016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791CE9"/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</a:gradFill>
                    <a:ln>
                      <a:solidFill>
                        <a:srgbClr val="791CE9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9" name="Oval 198"/>
                    <p:cNvSpPr>
                      <a:spLocks noChangeAspect="1"/>
                    </p:cNvSpPr>
                    <p:nvPr/>
                  </p:nvSpPr>
                  <p:spPr>
                    <a:xfrm>
                      <a:off x="4548241" y="4662456"/>
                      <a:ext cx="127679" cy="128016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rgbClr val="FF0000"/>
                        </a:gs>
                        <a:gs pos="100000">
                          <a:srgbClr val="ECE0CE"/>
                        </a:gs>
                      </a:gsLst>
                    </a:gradFill>
                    <a:ln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247" name="Group 246"/>
                <p:cNvGrpSpPr/>
                <p:nvPr/>
              </p:nvGrpSpPr>
              <p:grpSpPr>
                <a:xfrm>
                  <a:off x="430145" y="3544462"/>
                  <a:ext cx="1467827" cy="2708169"/>
                  <a:chOff x="430145" y="3544462"/>
                  <a:chExt cx="1467827" cy="2708169"/>
                </a:xfrm>
              </p:grpSpPr>
              <p:grpSp>
                <p:nvGrpSpPr>
                  <p:cNvPr id="19" name="Group 18"/>
                  <p:cNvGrpSpPr/>
                  <p:nvPr/>
                </p:nvGrpSpPr>
                <p:grpSpPr>
                  <a:xfrm>
                    <a:off x="430145" y="4993237"/>
                    <a:ext cx="1467827" cy="1259394"/>
                    <a:chOff x="430145" y="4993237"/>
                    <a:chExt cx="1467827" cy="1259394"/>
                  </a:xfrm>
                </p:grpSpPr>
                <p:grpSp>
                  <p:nvGrpSpPr>
                    <p:cNvPr id="18" name="Group 17"/>
                    <p:cNvGrpSpPr/>
                    <p:nvPr/>
                  </p:nvGrpSpPr>
                  <p:grpSpPr>
                    <a:xfrm>
                      <a:off x="558071" y="5270498"/>
                      <a:ext cx="1077185" cy="982133"/>
                      <a:chOff x="594818" y="5019901"/>
                      <a:chExt cx="1077185" cy="982133"/>
                    </a:xfrm>
                  </p:grpSpPr>
                  <p:sp>
                    <p:nvSpPr>
                      <p:cNvPr id="13" name="Rounded Rectangle 12"/>
                      <p:cNvSpPr/>
                      <p:nvPr/>
                    </p:nvSpPr>
                    <p:spPr>
                      <a:xfrm>
                        <a:off x="594818" y="5019901"/>
                        <a:ext cx="1077185" cy="982133"/>
                      </a:xfrm>
                      <a:prstGeom prst="roundRect">
                        <a:avLst/>
                      </a:prstGeom>
                      <a:gradFill>
                        <a:gsLst>
                          <a:gs pos="0">
                            <a:schemeClr val="accent4">
                              <a:tint val="100000"/>
                              <a:shade val="100000"/>
                              <a:satMod val="130000"/>
                            </a:schemeClr>
                          </a:gs>
                          <a:gs pos="100000">
                            <a:schemeClr val="accent4">
                              <a:tint val="50000"/>
                              <a:shade val="100000"/>
                              <a:satMod val="350000"/>
                              <a:alpha val="43000"/>
                            </a:schemeClr>
                          </a:gs>
                        </a:gsLst>
                      </a:gradFill>
                    </p:spPr>
                    <p:style>
                      <a:lnRef idx="1">
                        <a:schemeClr val="accent4"/>
                      </a:lnRef>
                      <a:fillRef idx="3">
                        <a:schemeClr val="accent4"/>
                      </a:fillRef>
                      <a:effectRef idx="2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" name="Magnetic Disk 13"/>
                      <p:cNvSpPr/>
                      <p:nvPr/>
                    </p:nvSpPr>
                    <p:spPr>
                      <a:xfrm>
                        <a:off x="677671" y="5681132"/>
                        <a:ext cx="353265" cy="160867"/>
                      </a:xfrm>
                      <a:prstGeom prst="flowChartMagneticDisk">
                        <a:avLst/>
                      </a:prstGeom>
                      <a:gradFill>
                        <a:gsLst>
                          <a:gs pos="0">
                            <a:srgbClr val="FFD347"/>
                          </a:gs>
                          <a:gs pos="100000">
                            <a:srgbClr val="FFF5C5"/>
                          </a:gs>
                        </a:gsLst>
                      </a:gradFill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0">
                        <a:schemeClr val="accent6"/>
                      </a:lnRef>
                      <a:fillRef idx="3">
                        <a:schemeClr val="accent6"/>
                      </a:fillRef>
                      <a:effectRef idx="3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9" name="Magnetic Disk 148"/>
                      <p:cNvSpPr/>
                      <p:nvPr/>
                    </p:nvSpPr>
                    <p:spPr>
                      <a:xfrm>
                        <a:off x="805838" y="5761565"/>
                        <a:ext cx="353265" cy="160867"/>
                      </a:xfrm>
                      <a:prstGeom prst="flowChartMagneticDisk">
                        <a:avLst/>
                      </a:prstGeom>
                      <a:gradFill>
                        <a:gsLst>
                          <a:gs pos="0">
                            <a:srgbClr val="FFD347"/>
                          </a:gs>
                          <a:gs pos="100000">
                            <a:srgbClr val="FFF5C5"/>
                          </a:gs>
                        </a:gsLst>
                      </a:gradFill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0">
                        <a:schemeClr val="accent6"/>
                      </a:lnRef>
                      <a:fillRef idx="3">
                        <a:schemeClr val="accent6"/>
                      </a:fillRef>
                      <a:effectRef idx="3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51" name="Magnetic Disk 150"/>
                      <p:cNvSpPr/>
                      <p:nvPr/>
                    </p:nvSpPr>
                    <p:spPr>
                      <a:xfrm>
                        <a:off x="962151" y="5803897"/>
                        <a:ext cx="353265" cy="160867"/>
                      </a:xfrm>
                      <a:prstGeom prst="flowChartMagneticDisk">
                        <a:avLst/>
                      </a:prstGeom>
                      <a:gradFill>
                        <a:gsLst>
                          <a:gs pos="0">
                            <a:srgbClr val="FFD347"/>
                          </a:gs>
                          <a:gs pos="100000">
                            <a:srgbClr val="FFF5C5"/>
                          </a:gs>
                        </a:gsLst>
                      </a:gradFill>
                      <a:ln w="12700">
                        <a:solidFill>
                          <a:schemeClr val="bg1">
                            <a:lumMod val="50000"/>
                          </a:schemeClr>
                        </a:solidFill>
                      </a:ln>
                    </p:spPr>
                    <p:style>
                      <a:lnRef idx="0">
                        <a:schemeClr val="accent6"/>
                      </a:lnRef>
                      <a:fillRef idx="3">
                        <a:schemeClr val="accent6"/>
                      </a:fillRef>
                      <a:effectRef idx="3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15" name="TextBox 14"/>
                    <p:cNvSpPr txBox="1"/>
                    <p:nvPr/>
                  </p:nvSpPr>
                  <p:spPr>
                    <a:xfrm>
                      <a:off x="430145" y="4993237"/>
                      <a:ext cx="1467827" cy="830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b="1" dirty="0" smtClean="0">
                          <a:solidFill>
                            <a:srgbClr val="791CE9"/>
                          </a:solidFill>
                        </a:rPr>
                        <a:t>PRAGMA package</a:t>
                      </a:r>
                    </a:p>
                    <a:p>
                      <a:r>
                        <a:rPr lang="en-US" sz="1400" dirty="0" smtClean="0"/>
                        <a:t>   </a:t>
                      </a:r>
                      <a:r>
                        <a:rPr lang="en-US" sz="1100" b="1" dirty="0" smtClean="0"/>
                        <a:t>           </a:t>
                      </a:r>
                      <a:r>
                        <a:rPr lang="en-US" sz="1100" b="1" dirty="0" err="1" smtClean="0"/>
                        <a:t>ssh</a:t>
                      </a:r>
                      <a:endParaRPr lang="en-US" sz="1100" b="1" dirty="0" smtClean="0"/>
                    </a:p>
                    <a:p>
                      <a:r>
                        <a:rPr lang="en-US" sz="1100" b="1" dirty="0" smtClean="0"/>
                        <a:t>     </a:t>
                      </a:r>
                      <a:r>
                        <a:rPr lang="en-US" sz="1100" b="1" dirty="0" err="1"/>
                        <a:t>p</a:t>
                      </a:r>
                      <a:r>
                        <a:rPr lang="en-US" sz="1100" b="1" dirty="0" err="1" smtClean="0"/>
                        <a:t>ragma_boot</a:t>
                      </a:r>
                      <a:endParaRPr lang="en-US" sz="1100" b="1" dirty="0" smtClean="0"/>
                    </a:p>
                    <a:p>
                      <a:r>
                        <a:rPr lang="en-US" sz="1100" b="1" dirty="0" smtClean="0"/>
                        <a:t>     </a:t>
                      </a:r>
                      <a:r>
                        <a:rPr lang="en-US" sz="1100" b="1" dirty="0" err="1" smtClean="0"/>
                        <a:t>pragma_agent</a:t>
                      </a:r>
                      <a:endParaRPr lang="en-US" sz="1100" b="1" dirty="0"/>
                    </a:p>
                  </p:txBody>
                </p:sp>
              </p:grpSp>
              <p:sp>
                <p:nvSpPr>
                  <p:cNvPr id="20" name="Curved Right Arrow 19"/>
                  <p:cNvSpPr/>
                  <p:nvPr/>
                </p:nvSpPr>
                <p:spPr>
                  <a:xfrm>
                    <a:off x="430145" y="3544462"/>
                    <a:ext cx="397348" cy="1510138"/>
                  </a:xfrm>
                  <a:prstGeom prst="curvedRightArrow">
                    <a:avLst/>
                  </a:prstGeom>
                </p:spPr>
                <p:style>
                  <a:lnRef idx="1">
                    <a:schemeClr val="accent4"/>
                  </a:lnRef>
                  <a:fillRef idx="3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46" name="Group 245"/>
                <p:cNvGrpSpPr/>
                <p:nvPr/>
              </p:nvGrpSpPr>
              <p:grpSpPr>
                <a:xfrm>
                  <a:off x="1948416" y="3443751"/>
                  <a:ext cx="1972066" cy="2892361"/>
                  <a:chOff x="1948416" y="3443751"/>
                  <a:chExt cx="1972066" cy="2892361"/>
                </a:xfrm>
              </p:grpSpPr>
              <p:grpSp>
                <p:nvGrpSpPr>
                  <p:cNvPr id="245" name="Group 244"/>
                  <p:cNvGrpSpPr/>
                  <p:nvPr/>
                </p:nvGrpSpPr>
                <p:grpSpPr>
                  <a:xfrm>
                    <a:off x="2031967" y="5193945"/>
                    <a:ext cx="1888515" cy="1142167"/>
                    <a:chOff x="3431877" y="5023221"/>
                    <a:chExt cx="1888515" cy="1142167"/>
                  </a:xfrm>
                </p:grpSpPr>
                <p:sp>
                  <p:nvSpPr>
                    <p:cNvPr id="231" name="Rounded Rectangle 230"/>
                    <p:cNvSpPr/>
                    <p:nvPr/>
                  </p:nvSpPr>
                  <p:spPr>
                    <a:xfrm>
                      <a:off x="3431877" y="5023221"/>
                      <a:ext cx="1888515" cy="1142167"/>
                    </a:xfrm>
                    <a:prstGeom prst="roundRect">
                      <a:avLst/>
                    </a:prstGeom>
                    <a:gradFill>
                      <a:gsLst>
                        <a:gs pos="0">
                          <a:srgbClr val="0000FF">
                            <a:alpha val="75000"/>
                          </a:srgbClr>
                        </a:gs>
                        <a:gs pos="100000">
                          <a:schemeClr val="accent1">
                            <a:tint val="50000"/>
                            <a:shade val="100000"/>
                            <a:satMod val="350000"/>
                          </a:schemeClr>
                        </a:gs>
                      </a:gsLst>
                    </a:gradFill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238" name="Group 237"/>
                    <p:cNvGrpSpPr/>
                    <p:nvPr/>
                  </p:nvGrpSpPr>
                  <p:grpSpPr>
                    <a:xfrm>
                      <a:off x="3576897" y="5111972"/>
                      <a:ext cx="774571" cy="461665"/>
                      <a:chOff x="2503141" y="5220295"/>
                      <a:chExt cx="774571" cy="461665"/>
                    </a:xfrm>
                  </p:grpSpPr>
                  <p:sp>
                    <p:nvSpPr>
                      <p:cNvPr id="232" name="Rounded Rectangle 231"/>
                      <p:cNvSpPr/>
                      <p:nvPr/>
                    </p:nvSpPr>
                    <p:spPr>
                      <a:xfrm>
                        <a:off x="2510527" y="5270498"/>
                        <a:ext cx="759800" cy="411462"/>
                      </a:xfrm>
                      <a:prstGeom prst="roundRect">
                        <a:avLst/>
                      </a:prstGeom>
                      <a:gradFill>
                        <a:gsLst>
                          <a:gs pos="1000">
                            <a:schemeClr val="bg1">
                              <a:lumMod val="85000"/>
                            </a:schemeClr>
                          </a:gs>
                          <a:gs pos="100000">
                            <a:schemeClr val="bg1"/>
                          </a:gs>
                        </a:gsLst>
                      </a:gradFill>
                      <a:ln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5"/>
                      </a:lnRef>
                      <a:fillRef idx="3">
                        <a:schemeClr val="accent5"/>
                      </a:fillRef>
                      <a:effectRef idx="2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36" name="TextBox 235"/>
                      <p:cNvSpPr txBox="1"/>
                      <p:nvPr/>
                    </p:nvSpPr>
                    <p:spPr>
                      <a:xfrm>
                        <a:off x="2503141" y="5220295"/>
                        <a:ext cx="774571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sz="1200" b="1" dirty="0" smtClean="0"/>
                          <a:t>PRAGMA</a:t>
                        </a:r>
                      </a:p>
                      <a:p>
                        <a:r>
                          <a:rPr lang="en-US" sz="1200" b="1" dirty="0" smtClean="0"/>
                          <a:t>booking</a:t>
                        </a:r>
                        <a:endParaRPr lang="en-US" sz="1200" b="1" dirty="0"/>
                      </a:p>
                    </p:txBody>
                  </p:sp>
                </p:grpSp>
                <p:sp>
                  <p:nvSpPr>
                    <p:cNvPr id="155" name="Oval 154"/>
                    <p:cNvSpPr/>
                    <p:nvPr/>
                  </p:nvSpPr>
                  <p:spPr>
                    <a:xfrm>
                      <a:off x="4270853" y="5573637"/>
                      <a:ext cx="701127" cy="428397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bg1">
                            <a:lumMod val="75000"/>
                          </a:schemeClr>
                        </a:gs>
                        <a:gs pos="100000">
                          <a:schemeClr val="bg1"/>
                        </a:gs>
                      </a:gsLst>
                    </a:gra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" name="Oval 155"/>
                    <p:cNvSpPr/>
                    <p:nvPr/>
                  </p:nvSpPr>
                  <p:spPr>
                    <a:xfrm>
                      <a:off x="4415147" y="5641996"/>
                      <a:ext cx="701127" cy="428397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bg1">
                            <a:lumMod val="75000"/>
                          </a:schemeClr>
                        </a:gs>
                        <a:gs pos="100000">
                          <a:schemeClr val="bg1"/>
                        </a:gs>
                      </a:gsLst>
                    </a:gradFill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244" name="Group 243"/>
                    <p:cNvGrpSpPr/>
                    <p:nvPr/>
                  </p:nvGrpSpPr>
                  <p:grpSpPr>
                    <a:xfrm>
                      <a:off x="4583857" y="5681960"/>
                      <a:ext cx="702636" cy="428397"/>
                      <a:chOff x="5723942" y="5923152"/>
                      <a:chExt cx="702636" cy="428397"/>
                    </a:xfrm>
                  </p:grpSpPr>
                  <p:sp>
                    <p:nvSpPr>
                      <p:cNvPr id="239" name="Oval 238"/>
                      <p:cNvSpPr/>
                      <p:nvPr/>
                    </p:nvSpPr>
                    <p:spPr>
                      <a:xfrm>
                        <a:off x="5724697" y="5923152"/>
                        <a:ext cx="701127" cy="428397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chemeClr val="bg1">
                              <a:lumMod val="75000"/>
                            </a:schemeClr>
                          </a:gs>
                          <a:gs pos="100000">
                            <a:schemeClr val="bg1"/>
                          </a:gs>
                        </a:gsLst>
                      </a:gradFill>
                      <a:ln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40" name="TextBox 239"/>
                      <p:cNvSpPr txBox="1"/>
                      <p:nvPr/>
                    </p:nvSpPr>
                    <p:spPr>
                      <a:xfrm>
                        <a:off x="5723942" y="5937295"/>
                        <a:ext cx="702636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sz="1000" b="1" dirty="0" smtClean="0"/>
                          <a:t>PCC </a:t>
                        </a:r>
                      </a:p>
                      <a:p>
                        <a:pPr algn="ctr"/>
                        <a:r>
                          <a:rPr lang="en-US" sz="1000" b="1" dirty="0" smtClean="0"/>
                          <a:t>(per user)</a:t>
                        </a:r>
                        <a:endParaRPr lang="en-US" dirty="0"/>
                      </a:p>
                    </p:txBody>
                  </p:sp>
                </p:grpSp>
              </p:grpSp>
              <p:sp>
                <p:nvSpPr>
                  <p:cNvPr id="157" name="Curved Right Arrow 156"/>
                  <p:cNvSpPr/>
                  <p:nvPr/>
                </p:nvSpPr>
                <p:spPr>
                  <a:xfrm>
                    <a:off x="1948416" y="3443751"/>
                    <a:ext cx="450865" cy="1610849"/>
                  </a:xfrm>
                  <a:prstGeom prst="curvedRightArrow">
                    <a:avLst/>
                  </a:prstGeom>
                  <a:gradFill>
                    <a:gsLst>
                      <a:gs pos="1000">
                        <a:srgbClr val="3366FF"/>
                      </a:gs>
                      <a:gs pos="100000">
                        <a:srgbClr val="9ABFFF"/>
                      </a:gs>
                    </a:gsLst>
                  </a:gradFill>
                  <a:ln>
                    <a:solidFill>
                      <a:srgbClr val="3366FF"/>
                    </a:solidFill>
                  </a:ln>
                </p:spPr>
                <p:style>
                  <a:lnRef idx="1">
                    <a:schemeClr val="accent4"/>
                  </a:lnRef>
                  <a:fillRef idx="3">
                    <a:schemeClr val="accent4"/>
                  </a:fillRef>
                  <a:effectRef idx="2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2" name="Group 11"/>
              <p:cNvGrpSpPr/>
              <p:nvPr/>
            </p:nvGrpSpPr>
            <p:grpSpPr>
              <a:xfrm>
                <a:off x="4847551" y="2227336"/>
                <a:ext cx="1621164" cy="425985"/>
                <a:chOff x="6347121" y="3218134"/>
                <a:chExt cx="1621164" cy="425985"/>
              </a:xfrm>
            </p:grpSpPr>
            <p:pic>
              <p:nvPicPr>
                <p:cNvPr id="162" name="Picture 161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425355" y="3396218"/>
                  <a:ext cx="542930" cy="247901"/>
                </a:xfrm>
                <a:prstGeom prst="rect">
                  <a:avLst/>
                </a:prstGeom>
              </p:spPr>
            </p:pic>
            <p:grpSp>
              <p:nvGrpSpPr>
                <p:cNvPr id="11" name="Group 10"/>
                <p:cNvGrpSpPr/>
                <p:nvPr/>
              </p:nvGrpSpPr>
              <p:grpSpPr>
                <a:xfrm>
                  <a:off x="6347121" y="3218134"/>
                  <a:ext cx="1553490" cy="417111"/>
                  <a:chOff x="4184209" y="2236210"/>
                  <a:chExt cx="1553490" cy="417111"/>
                </a:xfrm>
              </p:grpSpPr>
              <p:cxnSp>
                <p:nvCxnSpPr>
                  <p:cNvPr id="154" name="Straight Connector 153"/>
                  <p:cNvCxnSpPr/>
                  <p:nvPr/>
                </p:nvCxnSpPr>
                <p:spPr>
                  <a:xfrm flipV="1">
                    <a:off x="4422985" y="2513277"/>
                    <a:ext cx="859536" cy="2822"/>
                  </a:xfrm>
                  <a:prstGeom prst="line">
                    <a:avLst/>
                  </a:prstGeom>
                  <a:ln>
                    <a:solidFill>
                      <a:srgbClr val="6EF569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3" name="Oval 152"/>
                  <p:cNvSpPr>
                    <a:spLocks noChangeAspect="1"/>
                  </p:cNvSpPr>
                  <p:nvPr/>
                </p:nvSpPr>
                <p:spPr>
                  <a:xfrm>
                    <a:off x="4184209" y="2236210"/>
                    <a:ext cx="127679" cy="128016"/>
                  </a:xfrm>
                  <a:prstGeom prst="ellipse">
                    <a:avLst/>
                  </a:prstGeom>
                  <a:gradFill>
                    <a:gsLst>
                      <a:gs pos="0">
                        <a:srgbClr val="2DAE48"/>
                      </a:gs>
                      <a:gs pos="100000">
                        <a:schemeClr val="accent3">
                          <a:lumMod val="20000"/>
                          <a:lumOff val="80000"/>
                        </a:schemeClr>
                      </a:gs>
                    </a:gsLst>
                  </a:gradFill>
                  <a:ln>
                    <a:solidFill>
                      <a:srgbClr val="2DAE48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" name="TextBox 151"/>
                  <p:cNvSpPr txBox="1"/>
                  <p:nvPr/>
                </p:nvSpPr>
                <p:spPr>
                  <a:xfrm>
                    <a:off x="5262443" y="2407100"/>
                    <a:ext cx="47525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b="1" dirty="0" smtClean="0">
                        <a:solidFill>
                          <a:srgbClr val="6EF569"/>
                        </a:solidFill>
                      </a:rPr>
                      <a:t>DATA</a:t>
                    </a:r>
                    <a:endParaRPr lang="en-US" sz="1000" b="1" dirty="0">
                      <a:solidFill>
                        <a:srgbClr val="6EF569"/>
                      </a:solidFill>
                    </a:endParaRPr>
                  </a:p>
                </p:txBody>
              </p:sp>
            </p:grpSp>
          </p:grpSp>
        </p:grpSp>
        <p:pic>
          <p:nvPicPr>
            <p:cNvPr id="16" name="Picture 15" descr="Screen Shot 2015-03-31 at 10.45.37 AM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1893" y="4997994"/>
              <a:ext cx="1002473" cy="768464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2447517" y="6356352"/>
              <a:ext cx="31678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00FF"/>
                  </a:solidFill>
                </a:rPr>
                <a:t>http://calit2-119-121.ucsd.edu/cloud-scheduler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710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lmkirtland2-16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86" y="1519444"/>
            <a:ext cx="8763000" cy="503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lmkirtland2-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502" y="4769498"/>
            <a:ext cx="17526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9" descr="lmwarbler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502" y="1950098"/>
            <a:ext cx="177165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160911"/>
            <a:ext cx="8229600" cy="1143000"/>
          </a:xfrm>
        </p:spPr>
        <p:txBody>
          <a:bodyPr/>
          <a:lstStyle/>
          <a:p>
            <a:r>
              <a:rPr lang="en-US" dirty="0" smtClean="0"/>
              <a:t>Kirtland’s Warbler Range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B94E0-9F46-2E48-A1FA-819304DCC150}" type="datetime1">
              <a:rPr lang="en-US" smtClean="0"/>
              <a:t>4/9/15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1F148-F956-214A-98F9-0C2AED3184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88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52074" y="758105"/>
            <a:ext cx="7479958" cy="61190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tabLst>
                <a:tab pos="2054225" algn="l"/>
              </a:tabLst>
            </a:pPr>
            <a:r>
              <a:rPr lang="en-US" sz="2800" b="0" dirty="0" smtClean="0">
                <a:solidFill>
                  <a:schemeClr val="bg1"/>
                </a:solidFill>
                <a:latin typeface="Myriad Pro Cond"/>
              </a:rPr>
              <a:t>Kirtland’s Warbler Future</a:t>
            </a:r>
            <a:endParaRPr lang="en-US" sz="2800" b="0" dirty="0">
              <a:latin typeface="Myriad Pro Con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39388" y="1590869"/>
            <a:ext cx="8792645" cy="4912568"/>
            <a:chOff x="239388" y="1590869"/>
            <a:chExt cx="8792645" cy="4912568"/>
          </a:xfrm>
        </p:grpSpPr>
        <p:pic>
          <p:nvPicPr>
            <p:cNvPr id="7" name="Picture 10" descr="lmkirtland2-1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388" y="1590869"/>
              <a:ext cx="8792645" cy="4912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Oval 11"/>
            <p:cNvSpPr>
              <a:spLocks noChangeArrowheads="1"/>
            </p:cNvSpPr>
            <p:nvPr/>
          </p:nvSpPr>
          <p:spPr bwMode="auto">
            <a:xfrm>
              <a:off x="3736116" y="2090452"/>
              <a:ext cx="487916" cy="499583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Oval 12"/>
            <p:cNvSpPr>
              <a:spLocks noChangeArrowheads="1"/>
            </p:cNvSpPr>
            <p:nvPr/>
          </p:nvSpPr>
          <p:spPr bwMode="auto">
            <a:xfrm>
              <a:off x="5606459" y="3172882"/>
              <a:ext cx="487916" cy="499583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13"/>
            <p:cNvSpPr>
              <a:spLocks noChangeShapeType="1"/>
            </p:cNvSpPr>
            <p:nvPr/>
          </p:nvSpPr>
          <p:spPr bwMode="auto">
            <a:xfrm flipH="1">
              <a:off x="4386670" y="2340244"/>
              <a:ext cx="1057150" cy="0"/>
            </a:xfrm>
            <a:prstGeom prst="line">
              <a:avLst/>
            </a:prstGeom>
            <a:noFill/>
            <a:ln w="63500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14"/>
            <p:cNvSpPr>
              <a:spLocks noChangeShapeType="1"/>
            </p:cNvSpPr>
            <p:nvPr/>
          </p:nvSpPr>
          <p:spPr bwMode="auto">
            <a:xfrm flipH="1">
              <a:off x="6257013" y="3339410"/>
              <a:ext cx="1057150" cy="0"/>
            </a:xfrm>
            <a:prstGeom prst="line">
              <a:avLst/>
            </a:prstGeom>
            <a:noFill/>
            <a:ln w="63500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160911"/>
            <a:ext cx="8229600" cy="1143000"/>
          </a:xfrm>
        </p:spPr>
        <p:txBody>
          <a:bodyPr/>
          <a:lstStyle/>
          <a:p>
            <a:r>
              <a:rPr lang="en-US" dirty="0" smtClean="0"/>
              <a:t>Kirtland’s Warbler Future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3B681-5DCF-EA4E-A9DE-B95A30EF5FC0}" type="datetime1">
              <a:rPr lang="en-US" smtClean="0"/>
              <a:t>4/9/15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1F148-F956-214A-98F9-0C2AED3184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89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Lifemapper</a:t>
            </a:r>
            <a:r>
              <a:rPr lang="en-US" dirty="0" smtClean="0"/>
              <a:t> Integrates </a:t>
            </a:r>
            <a:r>
              <a:rPr lang="en-US" dirty="0"/>
              <a:t>P</a:t>
            </a:r>
            <a:r>
              <a:rPr lang="en-US" dirty="0" smtClean="0"/>
              <a:t>hylogenetic </a:t>
            </a:r>
            <a:r>
              <a:rPr lang="en-US" dirty="0"/>
              <a:t>T</a:t>
            </a:r>
            <a:r>
              <a:rPr lang="en-US" dirty="0" smtClean="0"/>
              <a:t>rees</a:t>
            </a:r>
            <a:endParaRPr lang="en-US" dirty="0"/>
          </a:p>
        </p:txBody>
      </p:sp>
      <p:pic>
        <p:nvPicPr>
          <p:cNvPr id="4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3" b="615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2F413-6453-9444-9D71-B914130C67E9}" type="datetime1">
              <a:rPr lang="en-US" smtClean="0"/>
              <a:t>4/9/15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1F148-F956-214A-98F9-0C2AED318440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9" y="5628354"/>
            <a:ext cx="1046650" cy="117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88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3478</TotalTime>
  <Words>1069</Words>
  <Application>Microsoft Macintosh PowerPoint</Application>
  <PresentationFormat>On-screen Show (4:3)</PresentationFormat>
  <Paragraphs>176</Paragraphs>
  <Slides>13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Distributing Lifemapper across the  PRAGMA Infrastructure</vt:lpstr>
      <vt:lpstr>The goals</vt:lpstr>
      <vt:lpstr>PowerPoint Presentation</vt:lpstr>
      <vt:lpstr>Lifemapper on PRAGMA Testbed</vt:lpstr>
      <vt:lpstr>The infrastructure needed  to make it work</vt:lpstr>
      <vt:lpstr>Integral components</vt:lpstr>
      <vt:lpstr>Kirtland’s Warbler Range</vt:lpstr>
      <vt:lpstr>Kirtland’s Warbler Future</vt:lpstr>
      <vt:lpstr>Lifemapper Integrates Phylogenetic Trees</vt:lpstr>
      <vt:lpstr>The PAICs of the Philippines</vt:lpstr>
      <vt:lpstr>Challenges</vt:lpstr>
      <vt:lpstr>Next steps</vt:lpstr>
      <vt:lpstr>Acknowledgements</vt:lpstr>
    </vt:vector>
  </TitlesOfParts>
  <Company>University of Zurich 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Distributing Lifemapper  across the  PRAGMA Infrastructure</dc:title>
  <dc:creator>Nadya Williams</dc:creator>
  <cp:lastModifiedBy>Aimee Stewart</cp:lastModifiedBy>
  <cp:revision>108</cp:revision>
  <dcterms:created xsi:type="dcterms:W3CDTF">2015-03-30T22:46:13Z</dcterms:created>
  <dcterms:modified xsi:type="dcterms:W3CDTF">2015-04-10T01:46:07Z</dcterms:modified>
</cp:coreProperties>
</file>